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90" r:id="rId3"/>
    <p:sldId id="270" r:id="rId4"/>
    <p:sldId id="293" r:id="rId5"/>
    <p:sldId id="291" r:id="rId6"/>
    <p:sldId id="262" r:id="rId7"/>
    <p:sldId id="266" r:id="rId8"/>
    <p:sldId id="295" r:id="rId9"/>
    <p:sldId id="296" r:id="rId10"/>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990" autoAdjust="0"/>
    <p:restoredTop sz="94660"/>
  </p:normalViewPr>
  <p:slideViewPr>
    <p:cSldViewPr snapToGrid="0">
      <p:cViewPr varScale="1">
        <p:scale>
          <a:sx n="98" d="100"/>
          <a:sy n="98" d="100"/>
        </p:scale>
        <p:origin x="40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04AC146-DCEE-4277-D23D-88CDCB392791}"/>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B1013029-24BD-42C3-3AA8-08D1C93D28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114ADBB7-E39A-0CAF-6342-74F251CE957C}"/>
              </a:ext>
            </a:extLst>
          </p:cNvPr>
          <p:cNvSpPr>
            <a:spLocks noGrp="1"/>
          </p:cNvSpPr>
          <p:nvPr>
            <p:ph type="dt" sz="half" idx="10"/>
          </p:nvPr>
        </p:nvSpPr>
        <p:spPr/>
        <p:txBody>
          <a:bodyPr/>
          <a:lstStyle/>
          <a:p>
            <a:fld id="{0C679FE3-E8EC-4CB3-BE29-995C7F54BF9C}" type="datetimeFigureOut">
              <a:rPr lang="he-IL" smtClean="0"/>
              <a:t>כ"ז/תשרי/תשפ"ד</a:t>
            </a:fld>
            <a:endParaRPr lang="he-IL"/>
          </a:p>
        </p:txBody>
      </p:sp>
      <p:sp>
        <p:nvSpPr>
          <p:cNvPr id="5" name="מציין מיקום של כותרת תחתונה 4">
            <a:extLst>
              <a:ext uri="{FF2B5EF4-FFF2-40B4-BE49-F238E27FC236}">
                <a16:creationId xmlns:a16="http://schemas.microsoft.com/office/drawing/2014/main" id="{DB8ED086-B12B-1622-5737-AF9E35CA631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4E24B62-4BC5-95B1-5987-0CDAED31631B}"/>
              </a:ext>
            </a:extLst>
          </p:cNvPr>
          <p:cNvSpPr>
            <a:spLocks noGrp="1"/>
          </p:cNvSpPr>
          <p:nvPr>
            <p:ph type="sldNum" sz="quarter" idx="12"/>
          </p:nvPr>
        </p:nvSpPr>
        <p:spPr/>
        <p:txBody>
          <a:bodyPr/>
          <a:lstStyle/>
          <a:p>
            <a:fld id="{A7408360-D358-40E9-88C2-6AD9E0FCF214}" type="slidenum">
              <a:rPr lang="he-IL" smtClean="0"/>
              <a:t>‹#›</a:t>
            </a:fld>
            <a:endParaRPr lang="he-IL"/>
          </a:p>
        </p:txBody>
      </p:sp>
    </p:spTree>
    <p:extLst>
      <p:ext uri="{BB962C8B-B14F-4D97-AF65-F5344CB8AC3E}">
        <p14:creationId xmlns:p14="http://schemas.microsoft.com/office/powerpoint/2010/main" val="1504827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2E3D05A-71AB-EADD-2272-271BDD0BAC74}"/>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8EBB670D-DF94-790F-C5F9-ABDD5FF565D2}"/>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E9E792A-CD23-0C99-EAEF-BEE473BAE09C}"/>
              </a:ext>
            </a:extLst>
          </p:cNvPr>
          <p:cNvSpPr>
            <a:spLocks noGrp="1"/>
          </p:cNvSpPr>
          <p:nvPr>
            <p:ph type="dt" sz="half" idx="10"/>
          </p:nvPr>
        </p:nvSpPr>
        <p:spPr/>
        <p:txBody>
          <a:bodyPr/>
          <a:lstStyle/>
          <a:p>
            <a:fld id="{0C679FE3-E8EC-4CB3-BE29-995C7F54BF9C}" type="datetimeFigureOut">
              <a:rPr lang="he-IL" smtClean="0"/>
              <a:t>כ"ז/תשרי/תשפ"ד</a:t>
            </a:fld>
            <a:endParaRPr lang="he-IL"/>
          </a:p>
        </p:txBody>
      </p:sp>
      <p:sp>
        <p:nvSpPr>
          <p:cNvPr id="5" name="מציין מיקום של כותרת תחתונה 4">
            <a:extLst>
              <a:ext uri="{FF2B5EF4-FFF2-40B4-BE49-F238E27FC236}">
                <a16:creationId xmlns:a16="http://schemas.microsoft.com/office/drawing/2014/main" id="{550C60CE-6480-9BB1-BA8E-EE675858E07E}"/>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16924D64-3ECB-FC7A-ACC7-F08B2F031B50}"/>
              </a:ext>
            </a:extLst>
          </p:cNvPr>
          <p:cNvSpPr>
            <a:spLocks noGrp="1"/>
          </p:cNvSpPr>
          <p:nvPr>
            <p:ph type="sldNum" sz="quarter" idx="12"/>
          </p:nvPr>
        </p:nvSpPr>
        <p:spPr/>
        <p:txBody>
          <a:bodyPr/>
          <a:lstStyle/>
          <a:p>
            <a:fld id="{A7408360-D358-40E9-88C2-6AD9E0FCF214}" type="slidenum">
              <a:rPr lang="he-IL" smtClean="0"/>
              <a:t>‹#›</a:t>
            </a:fld>
            <a:endParaRPr lang="he-IL"/>
          </a:p>
        </p:txBody>
      </p:sp>
    </p:spTree>
    <p:extLst>
      <p:ext uri="{BB962C8B-B14F-4D97-AF65-F5344CB8AC3E}">
        <p14:creationId xmlns:p14="http://schemas.microsoft.com/office/powerpoint/2010/main" val="2614599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82A442E8-C29F-A9CC-AB03-E21AEF1AC773}"/>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093DE559-608C-E64E-4C33-898E4C1E4C7D}"/>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6E72921A-EB75-3644-62D3-AE850696A29B}"/>
              </a:ext>
            </a:extLst>
          </p:cNvPr>
          <p:cNvSpPr>
            <a:spLocks noGrp="1"/>
          </p:cNvSpPr>
          <p:nvPr>
            <p:ph type="dt" sz="half" idx="10"/>
          </p:nvPr>
        </p:nvSpPr>
        <p:spPr/>
        <p:txBody>
          <a:bodyPr/>
          <a:lstStyle/>
          <a:p>
            <a:fld id="{0C679FE3-E8EC-4CB3-BE29-995C7F54BF9C}" type="datetimeFigureOut">
              <a:rPr lang="he-IL" smtClean="0"/>
              <a:t>כ"ז/תשרי/תשפ"ד</a:t>
            </a:fld>
            <a:endParaRPr lang="he-IL"/>
          </a:p>
        </p:txBody>
      </p:sp>
      <p:sp>
        <p:nvSpPr>
          <p:cNvPr id="5" name="מציין מיקום של כותרת תחתונה 4">
            <a:extLst>
              <a:ext uri="{FF2B5EF4-FFF2-40B4-BE49-F238E27FC236}">
                <a16:creationId xmlns:a16="http://schemas.microsoft.com/office/drawing/2014/main" id="{DD2CAFD2-0C0C-A7CB-EAAC-03F8067D404C}"/>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068BDF4F-E621-FB0D-3432-656A96D1F149}"/>
              </a:ext>
            </a:extLst>
          </p:cNvPr>
          <p:cNvSpPr>
            <a:spLocks noGrp="1"/>
          </p:cNvSpPr>
          <p:nvPr>
            <p:ph type="sldNum" sz="quarter" idx="12"/>
          </p:nvPr>
        </p:nvSpPr>
        <p:spPr/>
        <p:txBody>
          <a:bodyPr/>
          <a:lstStyle/>
          <a:p>
            <a:fld id="{A7408360-D358-40E9-88C2-6AD9E0FCF214}" type="slidenum">
              <a:rPr lang="he-IL" smtClean="0"/>
              <a:t>‹#›</a:t>
            </a:fld>
            <a:endParaRPr lang="he-IL"/>
          </a:p>
        </p:txBody>
      </p:sp>
    </p:spTree>
    <p:extLst>
      <p:ext uri="{BB962C8B-B14F-4D97-AF65-F5344CB8AC3E}">
        <p14:creationId xmlns:p14="http://schemas.microsoft.com/office/powerpoint/2010/main" val="2165779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59E2E4F-EB05-4E22-8069-DB8CE81DBA68}"/>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68C96F7-5AEA-FC14-D4F2-382EFE226354}"/>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1ADE01A3-D531-A530-77EC-A2DF763E946C}"/>
              </a:ext>
            </a:extLst>
          </p:cNvPr>
          <p:cNvSpPr>
            <a:spLocks noGrp="1"/>
          </p:cNvSpPr>
          <p:nvPr>
            <p:ph type="dt" sz="half" idx="10"/>
          </p:nvPr>
        </p:nvSpPr>
        <p:spPr/>
        <p:txBody>
          <a:bodyPr/>
          <a:lstStyle/>
          <a:p>
            <a:fld id="{0C679FE3-E8EC-4CB3-BE29-995C7F54BF9C}" type="datetimeFigureOut">
              <a:rPr lang="he-IL" smtClean="0"/>
              <a:t>כ"ז/תשרי/תשפ"ד</a:t>
            </a:fld>
            <a:endParaRPr lang="he-IL"/>
          </a:p>
        </p:txBody>
      </p:sp>
      <p:sp>
        <p:nvSpPr>
          <p:cNvPr id="5" name="מציין מיקום של כותרת תחתונה 4">
            <a:extLst>
              <a:ext uri="{FF2B5EF4-FFF2-40B4-BE49-F238E27FC236}">
                <a16:creationId xmlns:a16="http://schemas.microsoft.com/office/drawing/2014/main" id="{7AE764B0-E6BF-0A7B-8816-8C35060F8ABA}"/>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82911463-0E89-E4AA-A266-BA5787FE0660}"/>
              </a:ext>
            </a:extLst>
          </p:cNvPr>
          <p:cNvSpPr>
            <a:spLocks noGrp="1"/>
          </p:cNvSpPr>
          <p:nvPr>
            <p:ph type="sldNum" sz="quarter" idx="12"/>
          </p:nvPr>
        </p:nvSpPr>
        <p:spPr/>
        <p:txBody>
          <a:bodyPr/>
          <a:lstStyle/>
          <a:p>
            <a:fld id="{A7408360-D358-40E9-88C2-6AD9E0FCF214}" type="slidenum">
              <a:rPr lang="he-IL" smtClean="0"/>
              <a:t>‹#›</a:t>
            </a:fld>
            <a:endParaRPr lang="he-IL"/>
          </a:p>
        </p:txBody>
      </p:sp>
    </p:spTree>
    <p:extLst>
      <p:ext uri="{BB962C8B-B14F-4D97-AF65-F5344CB8AC3E}">
        <p14:creationId xmlns:p14="http://schemas.microsoft.com/office/powerpoint/2010/main" val="332676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F768B8B-D302-E20B-43D3-410380A07F95}"/>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7023C5D-89FE-B2C9-270C-38B41C8051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87B9D94F-2EAF-BC02-12C7-64B9D974531E}"/>
              </a:ext>
            </a:extLst>
          </p:cNvPr>
          <p:cNvSpPr>
            <a:spLocks noGrp="1"/>
          </p:cNvSpPr>
          <p:nvPr>
            <p:ph type="dt" sz="half" idx="10"/>
          </p:nvPr>
        </p:nvSpPr>
        <p:spPr/>
        <p:txBody>
          <a:bodyPr/>
          <a:lstStyle/>
          <a:p>
            <a:fld id="{0C679FE3-E8EC-4CB3-BE29-995C7F54BF9C}" type="datetimeFigureOut">
              <a:rPr lang="he-IL" smtClean="0"/>
              <a:t>כ"ז/תשרי/תשפ"ד</a:t>
            </a:fld>
            <a:endParaRPr lang="he-IL"/>
          </a:p>
        </p:txBody>
      </p:sp>
      <p:sp>
        <p:nvSpPr>
          <p:cNvPr id="5" name="מציין מיקום של כותרת תחתונה 4">
            <a:extLst>
              <a:ext uri="{FF2B5EF4-FFF2-40B4-BE49-F238E27FC236}">
                <a16:creationId xmlns:a16="http://schemas.microsoft.com/office/drawing/2014/main" id="{F3A180BA-3D4D-F9D8-D06E-A82B08603683}"/>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742F5045-3B58-E921-4959-5111A7CE5ED4}"/>
              </a:ext>
            </a:extLst>
          </p:cNvPr>
          <p:cNvSpPr>
            <a:spLocks noGrp="1"/>
          </p:cNvSpPr>
          <p:nvPr>
            <p:ph type="sldNum" sz="quarter" idx="12"/>
          </p:nvPr>
        </p:nvSpPr>
        <p:spPr/>
        <p:txBody>
          <a:bodyPr/>
          <a:lstStyle/>
          <a:p>
            <a:fld id="{A7408360-D358-40E9-88C2-6AD9E0FCF214}" type="slidenum">
              <a:rPr lang="he-IL" smtClean="0"/>
              <a:t>‹#›</a:t>
            </a:fld>
            <a:endParaRPr lang="he-IL"/>
          </a:p>
        </p:txBody>
      </p:sp>
    </p:spTree>
    <p:extLst>
      <p:ext uri="{BB962C8B-B14F-4D97-AF65-F5344CB8AC3E}">
        <p14:creationId xmlns:p14="http://schemas.microsoft.com/office/powerpoint/2010/main" val="3747222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AF27D15-5926-389A-DE17-E1BAA79B3155}"/>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94869A6B-C9B3-2823-4107-724175C72D2D}"/>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C190369F-42BE-0817-ADD6-C72943CBADF3}"/>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0E366ABB-14AE-208D-1F1F-E75F90785BBD}"/>
              </a:ext>
            </a:extLst>
          </p:cNvPr>
          <p:cNvSpPr>
            <a:spLocks noGrp="1"/>
          </p:cNvSpPr>
          <p:nvPr>
            <p:ph type="dt" sz="half" idx="10"/>
          </p:nvPr>
        </p:nvSpPr>
        <p:spPr/>
        <p:txBody>
          <a:bodyPr/>
          <a:lstStyle/>
          <a:p>
            <a:fld id="{0C679FE3-E8EC-4CB3-BE29-995C7F54BF9C}" type="datetimeFigureOut">
              <a:rPr lang="he-IL" smtClean="0"/>
              <a:t>כ"ז/תשרי/תשפ"ד</a:t>
            </a:fld>
            <a:endParaRPr lang="he-IL"/>
          </a:p>
        </p:txBody>
      </p:sp>
      <p:sp>
        <p:nvSpPr>
          <p:cNvPr id="6" name="מציין מיקום של כותרת תחתונה 5">
            <a:extLst>
              <a:ext uri="{FF2B5EF4-FFF2-40B4-BE49-F238E27FC236}">
                <a16:creationId xmlns:a16="http://schemas.microsoft.com/office/drawing/2014/main" id="{1DE2B493-77CE-B777-0C98-F2AEDA27C817}"/>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D19324CD-E66D-D95C-9537-6585AB370DF2}"/>
              </a:ext>
            </a:extLst>
          </p:cNvPr>
          <p:cNvSpPr>
            <a:spLocks noGrp="1"/>
          </p:cNvSpPr>
          <p:nvPr>
            <p:ph type="sldNum" sz="quarter" idx="12"/>
          </p:nvPr>
        </p:nvSpPr>
        <p:spPr/>
        <p:txBody>
          <a:bodyPr/>
          <a:lstStyle/>
          <a:p>
            <a:fld id="{A7408360-D358-40E9-88C2-6AD9E0FCF214}" type="slidenum">
              <a:rPr lang="he-IL" smtClean="0"/>
              <a:t>‹#›</a:t>
            </a:fld>
            <a:endParaRPr lang="he-IL"/>
          </a:p>
        </p:txBody>
      </p:sp>
    </p:spTree>
    <p:extLst>
      <p:ext uri="{BB962C8B-B14F-4D97-AF65-F5344CB8AC3E}">
        <p14:creationId xmlns:p14="http://schemas.microsoft.com/office/powerpoint/2010/main" val="163893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2B1FB25-55A3-E3FE-5DF9-465A5480ACC1}"/>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48155571-A12D-BBC5-F00E-E63D6E49C1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070B28C9-5220-152C-A194-AB8EFEBCC5D0}"/>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B9ABA5A7-4E79-CAED-6CFF-8219BA26D4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DC4E9319-7E15-8F39-B9EF-69BC46F9A65A}"/>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5C2362B9-A159-B7DA-A4B6-634C86CA532D}"/>
              </a:ext>
            </a:extLst>
          </p:cNvPr>
          <p:cNvSpPr>
            <a:spLocks noGrp="1"/>
          </p:cNvSpPr>
          <p:nvPr>
            <p:ph type="dt" sz="half" idx="10"/>
          </p:nvPr>
        </p:nvSpPr>
        <p:spPr/>
        <p:txBody>
          <a:bodyPr/>
          <a:lstStyle/>
          <a:p>
            <a:fld id="{0C679FE3-E8EC-4CB3-BE29-995C7F54BF9C}" type="datetimeFigureOut">
              <a:rPr lang="he-IL" smtClean="0"/>
              <a:t>כ"ז/תשרי/תשפ"ד</a:t>
            </a:fld>
            <a:endParaRPr lang="he-IL"/>
          </a:p>
        </p:txBody>
      </p:sp>
      <p:sp>
        <p:nvSpPr>
          <p:cNvPr id="8" name="מציין מיקום של כותרת תחתונה 7">
            <a:extLst>
              <a:ext uri="{FF2B5EF4-FFF2-40B4-BE49-F238E27FC236}">
                <a16:creationId xmlns:a16="http://schemas.microsoft.com/office/drawing/2014/main" id="{9A959969-7674-C5AA-362D-CC7C483203B9}"/>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545BF1AC-01B7-86F0-9F27-6405B788063A}"/>
              </a:ext>
            </a:extLst>
          </p:cNvPr>
          <p:cNvSpPr>
            <a:spLocks noGrp="1"/>
          </p:cNvSpPr>
          <p:nvPr>
            <p:ph type="sldNum" sz="quarter" idx="12"/>
          </p:nvPr>
        </p:nvSpPr>
        <p:spPr/>
        <p:txBody>
          <a:bodyPr/>
          <a:lstStyle/>
          <a:p>
            <a:fld id="{A7408360-D358-40E9-88C2-6AD9E0FCF214}" type="slidenum">
              <a:rPr lang="he-IL" smtClean="0"/>
              <a:t>‹#›</a:t>
            </a:fld>
            <a:endParaRPr lang="he-IL"/>
          </a:p>
        </p:txBody>
      </p:sp>
    </p:spTree>
    <p:extLst>
      <p:ext uri="{BB962C8B-B14F-4D97-AF65-F5344CB8AC3E}">
        <p14:creationId xmlns:p14="http://schemas.microsoft.com/office/powerpoint/2010/main" val="1920716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E9486E4-EB5B-C6BD-C85A-AA1F86CED5A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49C52332-FF94-B02A-E847-AFD64AA9E899}"/>
              </a:ext>
            </a:extLst>
          </p:cNvPr>
          <p:cNvSpPr>
            <a:spLocks noGrp="1"/>
          </p:cNvSpPr>
          <p:nvPr>
            <p:ph type="dt" sz="half" idx="10"/>
          </p:nvPr>
        </p:nvSpPr>
        <p:spPr/>
        <p:txBody>
          <a:bodyPr/>
          <a:lstStyle/>
          <a:p>
            <a:fld id="{0C679FE3-E8EC-4CB3-BE29-995C7F54BF9C}" type="datetimeFigureOut">
              <a:rPr lang="he-IL" smtClean="0"/>
              <a:t>כ"ז/תשרי/תשפ"ד</a:t>
            </a:fld>
            <a:endParaRPr lang="he-IL"/>
          </a:p>
        </p:txBody>
      </p:sp>
      <p:sp>
        <p:nvSpPr>
          <p:cNvPr id="4" name="מציין מיקום של כותרת תחתונה 3">
            <a:extLst>
              <a:ext uri="{FF2B5EF4-FFF2-40B4-BE49-F238E27FC236}">
                <a16:creationId xmlns:a16="http://schemas.microsoft.com/office/drawing/2014/main" id="{A7040BB3-F2D4-F92A-1595-1C01A1ECDFBB}"/>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0AEE6895-84DC-30B4-E3DC-335DE1299A75}"/>
              </a:ext>
            </a:extLst>
          </p:cNvPr>
          <p:cNvSpPr>
            <a:spLocks noGrp="1"/>
          </p:cNvSpPr>
          <p:nvPr>
            <p:ph type="sldNum" sz="quarter" idx="12"/>
          </p:nvPr>
        </p:nvSpPr>
        <p:spPr/>
        <p:txBody>
          <a:bodyPr/>
          <a:lstStyle/>
          <a:p>
            <a:fld id="{A7408360-D358-40E9-88C2-6AD9E0FCF214}" type="slidenum">
              <a:rPr lang="he-IL" smtClean="0"/>
              <a:t>‹#›</a:t>
            </a:fld>
            <a:endParaRPr lang="he-IL"/>
          </a:p>
        </p:txBody>
      </p:sp>
    </p:spTree>
    <p:extLst>
      <p:ext uri="{BB962C8B-B14F-4D97-AF65-F5344CB8AC3E}">
        <p14:creationId xmlns:p14="http://schemas.microsoft.com/office/powerpoint/2010/main" val="1418472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A40C2077-880A-95AF-F368-DA9A47BD4F00}"/>
              </a:ext>
            </a:extLst>
          </p:cNvPr>
          <p:cNvSpPr>
            <a:spLocks noGrp="1"/>
          </p:cNvSpPr>
          <p:nvPr>
            <p:ph type="dt" sz="half" idx="10"/>
          </p:nvPr>
        </p:nvSpPr>
        <p:spPr/>
        <p:txBody>
          <a:bodyPr/>
          <a:lstStyle/>
          <a:p>
            <a:fld id="{0C679FE3-E8EC-4CB3-BE29-995C7F54BF9C}" type="datetimeFigureOut">
              <a:rPr lang="he-IL" smtClean="0"/>
              <a:t>כ"ז/תשרי/תשפ"ד</a:t>
            </a:fld>
            <a:endParaRPr lang="he-IL"/>
          </a:p>
        </p:txBody>
      </p:sp>
      <p:sp>
        <p:nvSpPr>
          <p:cNvPr id="3" name="מציין מיקום של כותרת תחתונה 2">
            <a:extLst>
              <a:ext uri="{FF2B5EF4-FFF2-40B4-BE49-F238E27FC236}">
                <a16:creationId xmlns:a16="http://schemas.microsoft.com/office/drawing/2014/main" id="{26CBDF8E-42BD-A588-F1D5-E9A9D873551A}"/>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5436B95A-6A45-5C42-781A-1DFCC1ECD51E}"/>
              </a:ext>
            </a:extLst>
          </p:cNvPr>
          <p:cNvSpPr>
            <a:spLocks noGrp="1"/>
          </p:cNvSpPr>
          <p:nvPr>
            <p:ph type="sldNum" sz="quarter" idx="12"/>
          </p:nvPr>
        </p:nvSpPr>
        <p:spPr/>
        <p:txBody>
          <a:bodyPr/>
          <a:lstStyle/>
          <a:p>
            <a:fld id="{A7408360-D358-40E9-88C2-6AD9E0FCF214}" type="slidenum">
              <a:rPr lang="he-IL" smtClean="0"/>
              <a:t>‹#›</a:t>
            </a:fld>
            <a:endParaRPr lang="he-IL"/>
          </a:p>
        </p:txBody>
      </p:sp>
    </p:spTree>
    <p:extLst>
      <p:ext uri="{BB962C8B-B14F-4D97-AF65-F5344CB8AC3E}">
        <p14:creationId xmlns:p14="http://schemas.microsoft.com/office/powerpoint/2010/main" val="2132964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BD8D464-982E-65E6-B6BD-9A4E27BFC560}"/>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D27F263-AE3C-365B-64AD-50C97746F0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96B2DDB6-03F2-B17D-1F5C-86BDEE0928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B82F54B5-04DA-6B4F-B1A7-A649FE7C2208}"/>
              </a:ext>
            </a:extLst>
          </p:cNvPr>
          <p:cNvSpPr>
            <a:spLocks noGrp="1"/>
          </p:cNvSpPr>
          <p:nvPr>
            <p:ph type="dt" sz="half" idx="10"/>
          </p:nvPr>
        </p:nvSpPr>
        <p:spPr/>
        <p:txBody>
          <a:bodyPr/>
          <a:lstStyle/>
          <a:p>
            <a:fld id="{0C679FE3-E8EC-4CB3-BE29-995C7F54BF9C}" type="datetimeFigureOut">
              <a:rPr lang="he-IL" smtClean="0"/>
              <a:t>כ"ז/תשרי/תשפ"ד</a:t>
            </a:fld>
            <a:endParaRPr lang="he-IL"/>
          </a:p>
        </p:txBody>
      </p:sp>
      <p:sp>
        <p:nvSpPr>
          <p:cNvPr id="6" name="מציין מיקום של כותרת תחתונה 5">
            <a:extLst>
              <a:ext uri="{FF2B5EF4-FFF2-40B4-BE49-F238E27FC236}">
                <a16:creationId xmlns:a16="http://schemas.microsoft.com/office/drawing/2014/main" id="{89A0C0E1-7A8C-15C3-FB8A-909E1E12BD0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69C8E0EC-84AB-267A-EABB-A37E79AE18BD}"/>
              </a:ext>
            </a:extLst>
          </p:cNvPr>
          <p:cNvSpPr>
            <a:spLocks noGrp="1"/>
          </p:cNvSpPr>
          <p:nvPr>
            <p:ph type="sldNum" sz="quarter" idx="12"/>
          </p:nvPr>
        </p:nvSpPr>
        <p:spPr/>
        <p:txBody>
          <a:bodyPr/>
          <a:lstStyle/>
          <a:p>
            <a:fld id="{A7408360-D358-40E9-88C2-6AD9E0FCF214}" type="slidenum">
              <a:rPr lang="he-IL" smtClean="0"/>
              <a:t>‹#›</a:t>
            </a:fld>
            <a:endParaRPr lang="he-IL"/>
          </a:p>
        </p:txBody>
      </p:sp>
    </p:spTree>
    <p:extLst>
      <p:ext uri="{BB962C8B-B14F-4D97-AF65-F5344CB8AC3E}">
        <p14:creationId xmlns:p14="http://schemas.microsoft.com/office/powerpoint/2010/main" val="891032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F6E033F-81D9-0B52-28F9-68F0A26C0460}"/>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AB177DD2-EE3C-5D6A-FE25-7E7E9C2273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34E58F81-5EC1-1434-7458-F5DF3B7280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D1CAA9B6-286B-F0CB-25FE-FCED35E11BF5}"/>
              </a:ext>
            </a:extLst>
          </p:cNvPr>
          <p:cNvSpPr>
            <a:spLocks noGrp="1"/>
          </p:cNvSpPr>
          <p:nvPr>
            <p:ph type="dt" sz="half" idx="10"/>
          </p:nvPr>
        </p:nvSpPr>
        <p:spPr/>
        <p:txBody>
          <a:bodyPr/>
          <a:lstStyle/>
          <a:p>
            <a:fld id="{0C679FE3-E8EC-4CB3-BE29-995C7F54BF9C}" type="datetimeFigureOut">
              <a:rPr lang="he-IL" smtClean="0"/>
              <a:t>כ"ז/תשרי/תשפ"ד</a:t>
            </a:fld>
            <a:endParaRPr lang="he-IL"/>
          </a:p>
        </p:txBody>
      </p:sp>
      <p:sp>
        <p:nvSpPr>
          <p:cNvPr id="6" name="מציין מיקום של כותרת תחתונה 5">
            <a:extLst>
              <a:ext uri="{FF2B5EF4-FFF2-40B4-BE49-F238E27FC236}">
                <a16:creationId xmlns:a16="http://schemas.microsoft.com/office/drawing/2014/main" id="{7ABA9F69-AA57-FCD8-A462-D8D8DA34CF48}"/>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AC29F056-A998-E746-6C15-F52A19519D39}"/>
              </a:ext>
            </a:extLst>
          </p:cNvPr>
          <p:cNvSpPr>
            <a:spLocks noGrp="1"/>
          </p:cNvSpPr>
          <p:nvPr>
            <p:ph type="sldNum" sz="quarter" idx="12"/>
          </p:nvPr>
        </p:nvSpPr>
        <p:spPr/>
        <p:txBody>
          <a:bodyPr/>
          <a:lstStyle/>
          <a:p>
            <a:fld id="{A7408360-D358-40E9-88C2-6AD9E0FCF214}" type="slidenum">
              <a:rPr lang="he-IL" smtClean="0"/>
              <a:t>‹#›</a:t>
            </a:fld>
            <a:endParaRPr lang="he-IL"/>
          </a:p>
        </p:txBody>
      </p:sp>
    </p:spTree>
    <p:extLst>
      <p:ext uri="{BB962C8B-B14F-4D97-AF65-F5344CB8AC3E}">
        <p14:creationId xmlns:p14="http://schemas.microsoft.com/office/powerpoint/2010/main" val="138494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1B090DD4-F19A-7B53-20C2-0A9811234C0B}"/>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48CEEC9-B316-0FA5-DCE3-7AFDC6F6E5E2}"/>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612719AC-6BC5-C901-4D53-8934AA1055A2}"/>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C679FE3-E8EC-4CB3-BE29-995C7F54BF9C}" type="datetimeFigureOut">
              <a:rPr lang="he-IL" smtClean="0"/>
              <a:t>כ"ז/תשרי/תשפ"ד</a:t>
            </a:fld>
            <a:endParaRPr lang="he-IL"/>
          </a:p>
        </p:txBody>
      </p:sp>
      <p:sp>
        <p:nvSpPr>
          <p:cNvPr id="5" name="מציין מיקום של כותרת תחתונה 4">
            <a:extLst>
              <a:ext uri="{FF2B5EF4-FFF2-40B4-BE49-F238E27FC236}">
                <a16:creationId xmlns:a16="http://schemas.microsoft.com/office/drawing/2014/main" id="{34E7DD93-66FC-82F8-47B9-448649BA07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F967D8B3-C364-E493-2220-921BF9FEB98C}"/>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7408360-D358-40E9-88C2-6AD9E0FCF214}" type="slidenum">
              <a:rPr lang="he-IL" smtClean="0"/>
              <a:t>‹#›</a:t>
            </a:fld>
            <a:endParaRPr lang="he-IL"/>
          </a:p>
        </p:txBody>
      </p:sp>
    </p:spTree>
    <p:extLst>
      <p:ext uri="{BB962C8B-B14F-4D97-AF65-F5344CB8AC3E}">
        <p14:creationId xmlns:p14="http://schemas.microsoft.com/office/powerpoint/2010/main" val="1197767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Sf8o1teJdXo?feature=oembed"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0xRx2s3FpSg?feature=oembed"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8D399E97-1A95-4512-AF2B-2CC616774CA8}"/>
              </a:ext>
            </a:extLst>
          </p:cNvPr>
          <p:cNvSpPr>
            <a:spLocks noGrp="1"/>
          </p:cNvSpPr>
          <p:nvPr>
            <p:ph type="subTitle" idx="1"/>
          </p:nvPr>
        </p:nvSpPr>
        <p:spPr>
          <a:xfrm>
            <a:off x="9895114" y="695325"/>
            <a:ext cx="2087336" cy="4470399"/>
          </a:xfrm>
        </p:spPr>
        <p:txBody>
          <a:bodyPr/>
          <a:lstStyle/>
          <a:p>
            <a:endParaRPr lang="he-IL" dirty="0"/>
          </a:p>
          <a:p>
            <a:r>
              <a:rPr lang="he-IL" b="1" dirty="0"/>
              <a:t>מפגש</a:t>
            </a:r>
          </a:p>
          <a:p>
            <a:r>
              <a:rPr lang="he-IL" b="1" dirty="0"/>
              <a:t>פנים מול פנים</a:t>
            </a:r>
          </a:p>
          <a:p>
            <a:r>
              <a:rPr lang="he-IL" b="1" dirty="0"/>
              <a:t>יחד</a:t>
            </a:r>
          </a:p>
          <a:p>
            <a:r>
              <a:rPr lang="he-IL" b="1" dirty="0"/>
              <a:t>תנועה</a:t>
            </a:r>
          </a:p>
          <a:p>
            <a:r>
              <a:rPr lang="he-IL" b="1" dirty="0"/>
              <a:t>פעולה </a:t>
            </a:r>
          </a:p>
          <a:p>
            <a:endParaRPr lang="he-IL" dirty="0"/>
          </a:p>
        </p:txBody>
      </p:sp>
      <p:pic>
        <p:nvPicPr>
          <p:cNvPr id="5" name="תמונה 4">
            <a:extLst>
              <a:ext uri="{FF2B5EF4-FFF2-40B4-BE49-F238E27FC236}">
                <a16:creationId xmlns:a16="http://schemas.microsoft.com/office/drawing/2014/main" id="{141ADF50-544C-4975-AE65-C30044847A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020" y="294227"/>
            <a:ext cx="8472359" cy="6269545"/>
          </a:xfrm>
          <a:prstGeom prst="rect">
            <a:avLst/>
          </a:prstGeom>
        </p:spPr>
      </p:pic>
      <p:sp>
        <p:nvSpPr>
          <p:cNvPr id="2" name="תיבת טקסט 1">
            <a:extLst>
              <a:ext uri="{FF2B5EF4-FFF2-40B4-BE49-F238E27FC236}">
                <a16:creationId xmlns:a16="http://schemas.microsoft.com/office/drawing/2014/main" id="{058CA753-651D-4199-AD05-21B10B6DB50F}"/>
              </a:ext>
            </a:extLst>
          </p:cNvPr>
          <p:cNvSpPr txBox="1"/>
          <p:nvPr/>
        </p:nvSpPr>
        <p:spPr>
          <a:xfrm>
            <a:off x="8915400" y="6229350"/>
            <a:ext cx="3276600" cy="369332"/>
          </a:xfrm>
          <a:prstGeom prst="rect">
            <a:avLst/>
          </a:prstGeom>
          <a:noFill/>
        </p:spPr>
        <p:txBody>
          <a:bodyPr wrap="square" rtlCol="1">
            <a:spAutoFit/>
          </a:bodyPr>
          <a:lstStyle/>
          <a:p>
            <a:r>
              <a:rPr lang="en-US" dirty="0" err="1"/>
              <a:t>Klone</a:t>
            </a:r>
            <a:r>
              <a:rPr lang="he-IL" dirty="0"/>
              <a:t>, מטרה משותפת </a:t>
            </a:r>
          </a:p>
        </p:txBody>
      </p:sp>
    </p:spTree>
    <p:extLst>
      <p:ext uri="{BB962C8B-B14F-4D97-AF65-F5344CB8AC3E}">
        <p14:creationId xmlns:p14="http://schemas.microsoft.com/office/powerpoint/2010/main" val="1004339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C758CE3-3021-45A0-A356-C5CD93700D84}"/>
              </a:ext>
            </a:extLst>
          </p:cNvPr>
          <p:cNvSpPr>
            <a:spLocks noGrp="1"/>
          </p:cNvSpPr>
          <p:nvPr>
            <p:ph type="title"/>
          </p:nvPr>
        </p:nvSpPr>
        <p:spPr>
          <a:xfrm>
            <a:off x="9067800" y="228600"/>
            <a:ext cx="2950029" cy="6629399"/>
          </a:xfrm>
        </p:spPr>
        <p:txBody>
          <a:bodyPr>
            <a:noAutofit/>
          </a:bodyPr>
          <a:lstStyle/>
          <a:p>
            <a:r>
              <a:rPr lang="he-IL" sz="2400" b="0" i="0" dirty="0">
                <a:effectLst/>
                <a:latin typeface="Alef" panose="00000500000000000000" pitchFamily="2" charset="-79"/>
                <a:cs typeface="Alef" panose="00000500000000000000" pitchFamily="2" charset="-79"/>
              </a:rPr>
              <a:t>אמנות </a:t>
            </a:r>
            <a:r>
              <a:rPr lang="he-IL" sz="2400" b="0" i="0" dirty="0" err="1">
                <a:effectLst/>
                <a:latin typeface="Alef" panose="00000500000000000000" pitchFamily="2" charset="-79"/>
                <a:cs typeface="Alef" panose="00000500000000000000" pitchFamily="2" charset="-79"/>
              </a:rPr>
              <a:t>השתתפותית</a:t>
            </a:r>
            <a:r>
              <a:rPr lang="he-IL" sz="2400" b="0" i="0" dirty="0">
                <a:effectLst/>
                <a:latin typeface="Alef" panose="00000500000000000000" pitchFamily="2" charset="-79"/>
                <a:cs typeface="Alef" panose="00000500000000000000" pitchFamily="2" charset="-79"/>
              </a:rPr>
              <a:t>, כאשר אמנים מבקשים מהצופים להפוך להיות חלק מהיצירה. אמנות </a:t>
            </a:r>
            <a:r>
              <a:rPr lang="he-IL" sz="2400" b="0" i="0" dirty="0" err="1">
                <a:effectLst/>
                <a:latin typeface="Alef" panose="00000500000000000000" pitchFamily="2" charset="-79"/>
                <a:cs typeface="Alef" panose="00000500000000000000" pitchFamily="2" charset="-79"/>
              </a:rPr>
              <a:t>השתתפותית</a:t>
            </a:r>
            <a:r>
              <a:rPr lang="he-IL" sz="2400" b="0" i="0" dirty="0">
                <a:effectLst/>
                <a:latin typeface="Alef" panose="00000500000000000000" pitchFamily="2" charset="-79"/>
                <a:cs typeface="Alef" panose="00000500000000000000" pitchFamily="2" charset="-79"/>
              </a:rPr>
              <a:t> נוצרה כבר באמנות הדאדא </a:t>
            </a:r>
            <a:r>
              <a:rPr lang="he-IL" sz="2400" b="0" i="0" dirty="0" err="1">
                <a:effectLst/>
                <a:latin typeface="Alef" panose="00000500000000000000" pitchFamily="2" charset="-79"/>
                <a:cs typeface="Alef" panose="00000500000000000000" pitchFamily="2" charset="-79"/>
              </a:rPr>
              <a:t>והפלוקסוס</a:t>
            </a:r>
            <a:r>
              <a:rPr lang="he-IL" sz="2400" b="0" i="0" dirty="0">
                <a:effectLst/>
                <a:latin typeface="Alef" panose="00000500000000000000" pitchFamily="2" charset="-79"/>
                <a:cs typeface="Alef" panose="00000500000000000000" pitchFamily="2" charset="-79"/>
              </a:rPr>
              <a:t>, ההשתתפות של הקהל ביצירה והפיכתו לחלק אינטגרלי מהיצירה, בלעדיו יצירת האמנות איננה מתקיימת.   </a:t>
            </a:r>
            <a:br>
              <a:rPr lang="he-IL" sz="2400" b="0" i="0" dirty="0">
                <a:effectLst/>
                <a:latin typeface="Alef" panose="00000500000000000000" pitchFamily="2" charset="-79"/>
                <a:cs typeface="Alef" panose="00000500000000000000" pitchFamily="2" charset="-79"/>
              </a:rPr>
            </a:br>
            <a:r>
              <a:rPr lang="he-IL" sz="2400" b="0" i="0" dirty="0">
                <a:effectLst/>
                <a:latin typeface="Alef" panose="00000500000000000000" pitchFamily="2" charset="-79"/>
                <a:cs typeface="Alef" panose="00000500000000000000" pitchFamily="2" charset="-79"/>
              </a:rPr>
              <a:t>דווקא בעולם של מסכים שואפים אמנים לחזור לחוויות מישושיות ופיזיות, כדי להחזיר אותנו לגוף שלנו וכדי ליצור אינטראקציות אנושיות.</a:t>
            </a:r>
            <a:endParaRPr lang="he-IL" sz="2400" dirty="0">
              <a:latin typeface="Alef" panose="00000500000000000000" pitchFamily="2" charset="-79"/>
              <a:cs typeface="Alef" panose="00000500000000000000" pitchFamily="2" charset="-79"/>
            </a:endParaRPr>
          </a:p>
        </p:txBody>
      </p:sp>
      <p:pic>
        <p:nvPicPr>
          <p:cNvPr id="1026" name="Picture 2" descr="בינינו | מוזיאון ישראל, ירושלים">
            <a:extLst>
              <a:ext uri="{FF2B5EF4-FFF2-40B4-BE49-F238E27FC236}">
                <a16:creationId xmlns:a16="http://schemas.microsoft.com/office/drawing/2014/main" id="{4B1ECBC6-EF39-436C-A5D1-D5BDBF5041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934" y="954881"/>
            <a:ext cx="8796866" cy="4948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7626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5" name="Rectangle 10">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695DEA8D-AFB5-444B-B0E7-D173AE326889}"/>
              </a:ext>
            </a:extLst>
          </p:cNvPr>
          <p:cNvSpPr>
            <a:spLocks noGrp="1"/>
          </p:cNvSpPr>
          <p:nvPr>
            <p:ph type="title"/>
          </p:nvPr>
        </p:nvSpPr>
        <p:spPr>
          <a:xfrm>
            <a:off x="141514" y="5671457"/>
            <a:ext cx="11375572" cy="762000"/>
          </a:xfrm>
        </p:spPr>
        <p:txBody>
          <a:bodyPr anchor="ctr">
            <a:normAutofit/>
          </a:bodyPr>
          <a:lstStyle/>
          <a:p>
            <a:pPr algn="ctr"/>
            <a:r>
              <a:rPr lang="he-IL" sz="3100" b="1" dirty="0">
                <a:effectLst/>
                <a:latin typeface="Times New Roman" panose="02020603050405020304" pitchFamily="18" charset="0"/>
                <a:ea typeface="Times New Roman" panose="02020603050405020304" pitchFamily="18" charset="0"/>
                <a:cs typeface="+mn-cs"/>
              </a:rPr>
              <a:t>עינת אמיר, מתי בפעם האחרונה, 2019, מייצב משתף קהל</a:t>
            </a:r>
            <a:endParaRPr lang="he-IL" sz="3100" b="1" dirty="0"/>
          </a:p>
        </p:txBody>
      </p:sp>
      <p:pic>
        <p:nvPicPr>
          <p:cNvPr id="4" name="מציין מיקום תוכן 3" descr="עינת עמיר, מתי בפעם האחרונה?, 2018, מיצב משתף קהל,">
            <a:extLst>
              <a:ext uri="{FF2B5EF4-FFF2-40B4-BE49-F238E27FC236}">
                <a16:creationId xmlns:a16="http://schemas.microsoft.com/office/drawing/2014/main" id="{BA85C31C-F236-4CEB-B4DF-FF70E68094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942139" y="375488"/>
            <a:ext cx="10304673" cy="4920482"/>
          </a:xfrm>
          <a:prstGeom prst="rect">
            <a:avLst/>
          </a:prstGeom>
          <a:noFill/>
        </p:spPr>
      </p:pic>
    </p:spTree>
    <p:extLst>
      <p:ext uri="{BB962C8B-B14F-4D97-AF65-F5344CB8AC3E}">
        <p14:creationId xmlns:p14="http://schemas.microsoft.com/office/powerpoint/2010/main" val="3922949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A4E651-C3D8-4DB8-A026-E8531C6AF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66A125B5-C654-425E-B38E-C0E78DD0E7E1}"/>
              </a:ext>
            </a:extLst>
          </p:cNvPr>
          <p:cNvSpPr>
            <a:spLocks noGrp="1"/>
          </p:cNvSpPr>
          <p:nvPr>
            <p:ph type="title"/>
          </p:nvPr>
        </p:nvSpPr>
        <p:spPr>
          <a:xfrm>
            <a:off x="2242457" y="4071597"/>
            <a:ext cx="9109505" cy="358889"/>
          </a:xfrm>
          <a:noFill/>
        </p:spPr>
        <p:txBody>
          <a:bodyPr vert="horz" lIns="91440" tIns="45720" rIns="91440" bIns="45720" rtlCol="0" anchor="b">
            <a:noAutofit/>
          </a:bodyPr>
          <a:lstStyle/>
          <a:p>
            <a:pPr algn="ctr" rtl="0">
              <a:spcAft>
                <a:spcPts val="750"/>
              </a:spcAft>
            </a:pPr>
            <a:r>
              <a:rPr lang="en-US" sz="2400" b="1" dirty="0" err="1">
                <a:effectLst/>
              </a:rPr>
              <a:t>עינת</a:t>
            </a:r>
            <a:r>
              <a:rPr lang="en-US" sz="2400" b="1" dirty="0">
                <a:effectLst/>
              </a:rPr>
              <a:t> </a:t>
            </a:r>
            <a:r>
              <a:rPr lang="en-US" sz="2400" b="1" dirty="0" err="1">
                <a:effectLst/>
              </a:rPr>
              <a:t>אמיר</a:t>
            </a:r>
            <a:r>
              <a:rPr lang="en-US" sz="2400" b="1" dirty="0">
                <a:effectLst/>
              </a:rPr>
              <a:t>, </a:t>
            </a:r>
            <a:r>
              <a:rPr lang="en-US" sz="2400" b="1" dirty="0" err="1">
                <a:effectLst/>
              </a:rPr>
              <a:t>מתי</a:t>
            </a:r>
            <a:r>
              <a:rPr lang="en-US" sz="2400" b="1" dirty="0">
                <a:effectLst/>
              </a:rPr>
              <a:t> </a:t>
            </a:r>
            <a:r>
              <a:rPr lang="en-US" sz="2400" b="1" dirty="0" err="1">
                <a:effectLst/>
              </a:rPr>
              <a:t>בפעם</a:t>
            </a:r>
            <a:r>
              <a:rPr lang="en-US" sz="2400" b="1" dirty="0">
                <a:effectLst/>
              </a:rPr>
              <a:t> </a:t>
            </a:r>
            <a:r>
              <a:rPr lang="en-US" sz="2400" b="1" dirty="0" err="1">
                <a:effectLst/>
              </a:rPr>
              <a:t>האחרונה</a:t>
            </a:r>
            <a:r>
              <a:rPr lang="en-US" sz="2400" b="1" dirty="0">
                <a:effectLst/>
              </a:rPr>
              <a:t>, 2019, </a:t>
            </a:r>
            <a:r>
              <a:rPr lang="en-US" sz="2400" b="1" dirty="0" err="1">
                <a:effectLst/>
              </a:rPr>
              <a:t>מייצב</a:t>
            </a:r>
            <a:r>
              <a:rPr lang="en-US" sz="2400" b="1" dirty="0">
                <a:effectLst/>
              </a:rPr>
              <a:t> </a:t>
            </a:r>
            <a:r>
              <a:rPr lang="en-US" sz="2400" b="1" dirty="0" err="1">
                <a:effectLst/>
              </a:rPr>
              <a:t>משתף</a:t>
            </a:r>
            <a:r>
              <a:rPr lang="en-US" sz="2400" b="1" dirty="0">
                <a:effectLst/>
              </a:rPr>
              <a:t> </a:t>
            </a:r>
            <a:r>
              <a:rPr lang="en-US" sz="2400" b="1" dirty="0" err="1">
                <a:effectLst/>
              </a:rPr>
              <a:t>קהל</a:t>
            </a:r>
            <a:endParaRPr lang="en-US" sz="2400" dirty="0"/>
          </a:p>
        </p:txBody>
      </p:sp>
      <p:pic>
        <p:nvPicPr>
          <p:cNvPr id="4" name="תמונה 3">
            <a:extLst>
              <a:ext uri="{FF2B5EF4-FFF2-40B4-BE49-F238E27FC236}">
                <a16:creationId xmlns:a16="http://schemas.microsoft.com/office/drawing/2014/main" id="{7CC54D50-28BC-4175-A733-0387C44F14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723" b="23113"/>
          <a:stretch/>
        </p:blipFill>
        <p:spPr bwMode="auto">
          <a:xfrm>
            <a:off x="20" y="2"/>
            <a:ext cx="12191979" cy="3900104"/>
          </a:xfrm>
          <a:prstGeom prst="rect">
            <a:avLst/>
          </a:prstGeom>
          <a:noFill/>
        </p:spPr>
      </p:pic>
      <p:sp>
        <p:nvSpPr>
          <p:cNvPr id="3" name="תיבת טקסט 2">
            <a:extLst>
              <a:ext uri="{FF2B5EF4-FFF2-40B4-BE49-F238E27FC236}">
                <a16:creationId xmlns:a16="http://schemas.microsoft.com/office/drawing/2014/main" id="{8885AAB6-25D8-EB7A-7ABD-6C71DA859E2B}"/>
              </a:ext>
            </a:extLst>
          </p:cNvPr>
          <p:cNvSpPr txBox="1"/>
          <p:nvPr/>
        </p:nvSpPr>
        <p:spPr>
          <a:xfrm>
            <a:off x="0" y="4430487"/>
            <a:ext cx="11867745" cy="2616101"/>
          </a:xfrm>
          <a:prstGeom prst="rect">
            <a:avLst/>
          </a:prstGeom>
          <a:noFill/>
        </p:spPr>
        <p:txBody>
          <a:bodyPr wrap="square" rtlCol="1">
            <a:spAutoFit/>
          </a:bodyPr>
          <a:lstStyle/>
          <a:p>
            <a:r>
              <a:rPr lang="he-IL" sz="1800">
                <a:solidFill>
                  <a:srgbClr val="000000"/>
                </a:solidFill>
                <a:effectLst/>
                <a:latin typeface="Alef" panose="00000500000000000000" pitchFamily="2" charset="-79"/>
                <a:ea typeface="Times New Roman" panose="02020603050405020304" pitchFamily="18" charset="0"/>
                <a:cs typeface="Alef" panose="00000500000000000000" pitchFamily="2" charset="-79"/>
              </a:rPr>
              <a:t>עבודה זו  נוצרה במיוחד לתערוכה " ביננו" במוזיאון ישראל, באגף הנוער,  ופועלת באמצעות קהל המבקרים. הקהל מוזמן להיכנס, ללחוץ על הלחצן ולשבת זה מול זה. להקשיב להנחיות, לשתף פעולה וכך לגלות דברים חדשים על עצמכם ועל הקשר ביניכם. יתר המבקרים יראו אתכם דרך החלון, אך לא יוכלו לשמוע מה אתם אומרים. התאורה בתאים משתנה בהדרגה בהתאם להנחיות ומשקפת בצבעים את השתנות הרגשות</a:t>
            </a:r>
            <a:r>
              <a:rPr lang="en-US" sz="1800">
                <a:solidFill>
                  <a:srgbClr val="000000"/>
                </a:solidFill>
                <a:effectLst/>
                <a:latin typeface="Alef" panose="00000500000000000000" pitchFamily="2" charset="-79"/>
                <a:ea typeface="Times New Roman" panose="02020603050405020304" pitchFamily="18" charset="0"/>
                <a:cs typeface="Alef" panose="00000500000000000000" pitchFamily="2" charset="-79"/>
              </a:rPr>
              <a:t>. </a:t>
            </a:r>
            <a:br>
              <a:rPr lang="en-US" sz="1800">
                <a:effectLst/>
                <a:latin typeface="Alef" panose="00000500000000000000" pitchFamily="2" charset="-79"/>
                <a:ea typeface="Times New Roman" panose="02020603050405020304" pitchFamily="18" charset="0"/>
                <a:cs typeface="Alef" panose="00000500000000000000" pitchFamily="2" charset="-79"/>
              </a:rPr>
            </a:br>
            <a:r>
              <a:rPr lang="he-IL" sz="1800">
                <a:effectLst/>
                <a:latin typeface="Alef" panose="00000500000000000000" pitchFamily="2" charset="-79"/>
                <a:ea typeface="Times New Roman" panose="02020603050405020304" pitchFamily="18" charset="0"/>
                <a:cs typeface="Alef" panose="00000500000000000000" pitchFamily="2" charset="-79"/>
              </a:rPr>
              <a:t>זמיר </a:t>
            </a:r>
            <a:r>
              <a:rPr lang="he-IL" sz="1800">
                <a:solidFill>
                  <a:srgbClr val="39393A"/>
                </a:solidFill>
                <a:effectLst/>
                <a:latin typeface="Alef" panose="00000500000000000000" pitchFamily="2" charset="-79"/>
                <a:ea typeface="Times New Roman" panose="02020603050405020304" pitchFamily="18" charset="0"/>
                <a:cs typeface="Alef" panose="00000500000000000000" pitchFamily="2" charset="-79"/>
              </a:rPr>
              <a:t>הזמינה אנשים להיכנס בזוגות לתאים שקופים, לשבת זה מול זה ולענות על שאלות אישיות, היוצרות מרחב אינטימי.</a:t>
            </a:r>
            <a:br>
              <a:rPr lang="en-US" sz="1800">
                <a:effectLst/>
                <a:latin typeface="Alef" panose="00000500000000000000" pitchFamily="2" charset="-79"/>
                <a:ea typeface="Times New Roman" panose="02020603050405020304" pitchFamily="18" charset="0"/>
                <a:cs typeface="Alef" panose="00000500000000000000" pitchFamily="2" charset="-79"/>
              </a:rPr>
            </a:br>
            <a:r>
              <a:rPr lang="he-IL" sz="1800">
                <a:solidFill>
                  <a:srgbClr val="000000"/>
                </a:solidFill>
                <a:effectLst/>
                <a:latin typeface="Alef" panose="00000500000000000000" pitchFamily="2" charset="-79"/>
                <a:ea typeface="Times New Roman" panose="02020603050405020304" pitchFamily="18" charset="0"/>
                <a:cs typeface="Alef" panose="00000500000000000000" pitchFamily="2" charset="-79"/>
              </a:rPr>
              <a:t>עינת עמיר היא אמנית מיצג החוקרת בעבודותיה תקשורת יומיומית בין בני אדם. מיצגיה הם מעין מעבדה לחקר הרגשות ובכוחם להפוך את החלל המוזיאלי למרחב אינטימי המוקדש לתקשורת בין-אישית</a:t>
            </a:r>
            <a:r>
              <a:rPr lang="en-US" sz="1800">
                <a:solidFill>
                  <a:srgbClr val="000000"/>
                </a:solidFill>
                <a:effectLst/>
                <a:latin typeface="Alef" panose="00000500000000000000" pitchFamily="2" charset="-79"/>
                <a:ea typeface="Times New Roman" panose="02020603050405020304" pitchFamily="18" charset="0"/>
                <a:cs typeface="Alef" panose="00000500000000000000" pitchFamily="2" charset="-79"/>
              </a:rPr>
              <a:t>. </a:t>
            </a:r>
            <a:br>
              <a:rPr lang="en-US" sz="1800">
                <a:effectLst/>
                <a:latin typeface="Alef" panose="00000500000000000000" pitchFamily="2" charset="-79"/>
                <a:ea typeface="Times New Roman" panose="02020603050405020304" pitchFamily="18" charset="0"/>
                <a:cs typeface="Alef" panose="00000500000000000000" pitchFamily="2" charset="-79"/>
              </a:rPr>
            </a:br>
            <a:r>
              <a:rPr lang="he-IL" sz="1800" b="0" i="0">
                <a:solidFill>
                  <a:srgbClr val="000000"/>
                </a:solidFill>
                <a:effectLst/>
                <a:latin typeface="Alef" panose="00000500000000000000" pitchFamily="2" charset="-79"/>
                <a:cs typeface="Alef" panose="00000500000000000000" pitchFamily="2" charset="-79"/>
              </a:rPr>
              <a:t>עבודה זו  נוצרה במיוחד לתערוכה ופועלת באמצעות המבקרים. </a:t>
            </a:r>
            <a:r>
              <a:rPr lang="he-IL" sz="2000" b="0" i="0">
                <a:solidFill>
                  <a:srgbClr val="000000"/>
                </a:solidFill>
                <a:effectLst/>
                <a:latin typeface="simplerregular"/>
              </a:rPr>
              <a:t> </a:t>
            </a:r>
            <a:br>
              <a:rPr lang="he-IL" sz="2000" b="0" i="0">
                <a:solidFill>
                  <a:srgbClr val="000000"/>
                </a:solidFill>
                <a:effectLst/>
                <a:latin typeface="simplerregular"/>
              </a:rPr>
            </a:br>
            <a:endParaRPr lang="he-IL" dirty="0"/>
          </a:p>
        </p:txBody>
      </p:sp>
    </p:spTree>
    <p:extLst>
      <p:ext uri="{BB962C8B-B14F-4D97-AF65-F5344CB8AC3E}">
        <p14:creationId xmlns:p14="http://schemas.microsoft.com/office/powerpoint/2010/main" val="3369206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BDA90C4-A6EE-F807-88E4-FF3638387A0B}"/>
              </a:ext>
            </a:extLst>
          </p:cNvPr>
          <p:cNvSpPr>
            <a:spLocks noGrp="1"/>
          </p:cNvSpPr>
          <p:nvPr>
            <p:ph type="title"/>
          </p:nvPr>
        </p:nvSpPr>
        <p:spPr>
          <a:xfrm>
            <a:off x="6178686" y="1654629"/>
            <a:ext cx="5714998" cy="5028273"/>
          </a:xfrm>
        </p:spPr>
        <p:txBody>
          <a:bodyPr>
            <a:normAutofit fontScale="90000"/>
          </a:bodyPr>
          <a:lstStyle/>
          <a:p>
            <a:r>
              <a:rPr lang="he-IL" sz="2400" b="1" dirty="0">
                <a:latin typeface="Alef" panose="00000500000000000000" pitchFamily="2" charset="-79"/>
                <a:cs typeface="Alef" panose="00000500000000000000" pitchFamily="2" charset="-79"/>
              </a:rPr>
              <a:t>מפגש ופעולה – צילום וידיאו</a:t>
            </a:r>
            <a:br>
              <a:rPr lang="he-IL" sz="2400" b="1" dirty="0">
                <a:highlight>
                  <a:srgbClr val="FFFF00"/>
                </a:highlight>
                <a:latin typeface="Alef" panose="00000500000000000000" pitchFamily="2" charset="-79"/>
                <a:cs typeface="Alef" panose="00000500000000000000" pitchFamily="2" charset="-79"/>
              </a:rPr>
            </a:br>
            <a:br>
              <a:rPr lang="he-IL" sz="2400" dirty="0">
                <a:latin typeface="Alef" panose="00000500000000000000" pitchFamily="2" charset="-79"/>
                <a:cs typeface="Alef" panose="00000500000000000000" pitchFamily="2" charset="-79"/>
              </a:rPr>
            </a:br>
            <a:r>
              <a:rPr lang="he-IL" sz="2400" dirty="0">
                <a:latin typeface="Alef" panose="00000500000000000000" pitchFamily="2" charset="-79"/>
                <a:cs typeface="Alef" panose="00000500000000000000" pitchFamily="2" charset="-79"/>
              </a:rPr>
              <a:t>1. התלמיד מכין רשימת פעולות שאפשר לעשות עם אחד מבני הבית או עם חבר:</a:t>
            </a:r>
            <a:br>
              <a:rPr lang="he-IL" sz="2400" dirty="0">
                <a:latin typeface="Alef" panose="00000500000000000000" pitchFamily="2" charset="-79"/>
                <a:cs typeface="Alef" panose="00000500000000000000" pitchFamily="2" charset="-79"/>
              </a:rPr>
            </a:br>
            <a:r>
              <a:rPr lang="he-IL" sz="2400" dirty="0">
                <a:latin typeface="Alef" panose="00000500000000000000" pitchFamily="2" charset="-79"/>
                <a:cs typeface="Alef" panose="00000500000000000000" pitchFamily="2" charset="-79"/>
              </a:rPr>
              <a:t>כמו משחק מראה - אחד מול השני עושים את אותה פעולה: להרים ידים, לשים ידים על הראש, לעמוד על רגל אחת וכד'</a:t>
            </a:r>
            <a:br>
              <a:rPr lang="he-IL" sz="2400" dirty="0">
                <a:latin typeface="Alef" panose="00000500000000000000" pitchFamily="2" charset="-79"/>
                <a:cs typeface="Alef" panose="00000500000000000000" pitchFamily="2" charset="-79"/>
              </a:rPr>
            </a:br>
            <a:r>
              <a:rPr lang="he-IL" sz="2400" dirty="0">
                <a:latin typeface="Alef" panose="00000500000000000000" pitchFamily="2" charset="-79"/>
                <a:cs typeface="Alef" panose="00000500000000000000" pitchFamily="2" charset="-79"/>
              </a:rPr>
              <a:t>להתחבק, לעמוד על הראש, לשכב על הגב ולחבר רגלים בתנועה.</a:t>
            </a:r>
            <a:br>
              <a:rPr lang="he-IL" sz="2400" dirty="0">
                <a:latin typeface="Alef" panose="00000500000000000000" pitchFamily="2" charset="-79"/>
                <a:cs typeface="Alef" panose="00000500000000000000" pitchFamily="2" charset="-79"/>
              </a:rPr>
            </a:br>
            <a:r>
              <a:rPr lang="he-IL" sz="2400" dirty="0">
                <a:latin typeface="Alef" panose="00000500000000000000" pitchFamily="2" charset="-79"/>
                <a:cs typeface="Alef" panose="00000500000000000000" pitchFamily="2" charset="-79"/>
              </a:rPr>
              <a:t>מחליטים על זמן שעושים כל פעולה ואז מחליפים – הפעולות מתועדות </a:t>
            </a:r>
            <a:r>
              <a:rPr lang="he-IL" sz="2400" dirty="0" err="1">
                <a:latin typeface="Alef" panose="00000500000000000000" pitchFamily="2" charset="-79"/>
                <a:cs typeface="Alef" panose="00000500000000000000" pitchFamily="2" charset="-79"/>
              </a:rPr>
              <a:t>בוידיאו</a:t>
            </a:r>
            <a:r>
              <a:rPr lang="he-IL" sz="2400" dirty="0">
                <a:latin typeface="Alef" panose="00000500000000000000" pitchFamily="2" charset="-79"/>
                <a:cs typeface="Alef" panose="00000500000000000000" pitchFamily="2" charset="-79"/>
              </a:rPr>
              <a:t> ללא סאונד. </a:t>
            </a:r>
            <a:br>
              <a:rPr lang="he-IL" sz="2400" dirty="0">
                <a:latin typeface="Alef" panose="00000500000000000000" pitchFamily="2" charset="-79"/>
                <a:cs typeface="Alef" panose="00000500000000000000" pitchFamily="2" charset="-79"/>
              </a:rPr>
            </a:br>
            <a:br>
              <a:rPr lang="he-IL" sz="2400" dirty="0">
                <a:latin typeface="Alef" panose="00000500000000000000" pitchFamily="2" charset="-79"/>
                <a:cs typeface="Alef" panose="00000500000000000000" pitchFamily="2" charset="-79"/>
              </a:rPr>
            </a:br>
            <a:r>
              <a:rPr lang="he-IL" sz="2400" dirty="0">
                <a:latin typeface="Alef" panose="00000500000000000000" pitchFamily="2" charset="-79"/>
                <a:cs typeface="Alef" panose="00000500000000000000" pitchFamily="2" charset="-79"/>
              </a:rPr>
              <a:t>2.  מכינים שאלות ויושבים אחד מול השני אחד מרים פתק ושואל שאלה והשני עונה בפנטומימה. הפעולה מצולמת </a:t>
            </a:r>
            <a:r>
              <a:rPr lang="he-IL" sz="2400" dirty="0" err="1">
                <a:latin typeface="Alef" panose="00000500000000000000" pitchFamily="2" charset="-79"/>
                <a:cs typeface="Alef" panose="00000500000000000000" pitchFamily="2" charset="-79"/>
              </a:rPr>
              <a:t>בוידיאו</a:t>
            </a:r>
            <a:r>
              <a:rPr lang="he-IL" sz="2400" dirty="0">
                <a:latin typeface="Alef" panose="00000500000000000000" pitchFamily="2" charset="-79"/>
                <a:cs typeface="Alef" panose="00000500000000000000" pitchFamily="2" charset="-79"/>
              </a:rPr>
              <a:t>. (צריך לחשוב על מיקום המצלמה, מה נכנס לפריים ומה לא).  </a:t>
            </a:r>
            <a:br>
              <a:rPr lang="he-IL" sz="2400" dirty="0">
                <a:latin typeface="Alef" panose="00000500000000000000" pitchFamily="2" charset="-79"/>
                <a:cs typeface="Alef" panose="00000500000000000000" pitchFamily="2" charset="-79"/>
              </a:rPr>
            </a:br>
            <a:br>
              <a:rPr lang="he-IL" sz="2400" dirty="0">
                <a:latin typeface="Alef" panose="00000500000000000000" pitchFamily="2" charset="-79"/>
                <a:cs typeface="Alef" panose="00000500000000000000" pitchFamily="2" charset="-79"/>
              </a:rPr>
            </a:br>
            <a:r>
              <a:rPr lang="he-IL" sz="2400" dirty="0">
                <a:cs typeface="+mn-cs"/>
              </a:rPr>
              <a:t>  </a:t>
            </a:r>
            <a:br>
              <a:rPr lang="he-IL" sz="2400" dirty="0">
                <a:cs typeface="+mn-cs"/>
              </a:rPr>
            </a:br>
            <a:br>
              <a:rPr lang="he-IL" sz="2400" dirty="0">
                <a:cs typeface="+mn-cs"/>
              </a:rPr>
            </a:br>
            <a:br>
              <a:rPr lang="he-IL" sz="2400" dirty="0">
                <a:cs typeface="+mn-cs"/>
              </a:rPr>
            </a:br>
            <a:r>
              <a:rPr lang="he-IL" sz="2400" dirty="0">
                <a:cs typeface="+mn-cs"/>
              </a:rPr>
              <a:t> </a:t>
            </a:r>
            <a:br>
              <a:rPr lang="he-IL" sz="2400" dirty="0">
                <a:cs typeface="+mn-cs"/>
              </a:rPr>
            </a:br>
            <a:br>
              <a:rPr lang="he-IL" sz="2400" dirty="0">
                <a:cs typeface="+mn-cs"/>
              </a:rPr>
            </a:br>
            <a:endParaRPr lang="he-IL" sz="2400" dirty="0">
              <a:cs typeface="+mn-cs"/>
            </a:endParaRPr>
          </a:p>
        </p:txBody>
      </p:sp>
      <p:pic>
        <p:nvPicPr>
          <p:cNvPr id="1026" name="Picture 2" descr="פיקוח נפש - ערב רב Erev Rav">
            <a:extLst>
              <a:ext uri="{FF2B5EF4-FFF2-40B4-BE49-F238E27FC236}">
                <a16:creationId xmlns:a16="http://schemas.microsoft.com/office/drawing/2014/main" id="{3F9A9541-C8B1-F071-5378-EE37569BCE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230058"/>
            <a:ext cx="5715000" cy="3829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0637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952952F-FC8B-4DF4-8591-1601FDD02033}"/>
              </a:ext>
            </a:extLst>
          </p:cNvPr>
          <p:cNvSpPr>
            <a:spLocks noGrp="1"/>
          </p:cNvSpPr>
          <p:nvPr>
            <p:ph type="title"/>
          </p:nvPr>
        </p:nvSpPr>
        <p:spPr>
          <a:xfrm>
            <a:off x="9198428" y="365125"/>
            <a:ext cx="2841171" cy="5683250"/>
          </a:xfrm>
        </p:spPr>
        <p:txBody>
          <a:bodyPr>
            <a:normAutofit/>
          </a:bodyPr>
          <a:lstStyle/>
          <a:p>
            <a:r>
              <a:rPr lang="he-IL" sz="2000" b="0" i="0" dirty="0" err="1">
                <a:solidFill>
                  <a:srgbClr val="000000"/>
                </a:solidFill>
                <a:effectLst/>
                <a:latin typeface="Alef" panose="00000500000000000000" pitchFamily="2" charset="-79"/>
                <a:cs typeface="Alef" panose="00000500000000000000" pitchFamily="2" charset="-79"/>
              </a:rPr>
              <a:t>האמנית</a:t>
            </a:r>
            <a:r>
              <a:rPr lang="he-IL" sz="2000" b="0" i="0" dirty="0">
                <a:solidFill>
                  <a:srgbClr val="000000"/>
                </a:solidFill>
                <a:effectLst/>
                <a:latin typeface="Alef" panose="00000500000000000000" pitchFamily="2" charset="-79"/>
                <a:cs typeface="Alef" panose="00000500000000000000" pitchFamily="2" charset="-79"/>
              </a:rPr>
              <a:t> מרינה אברמוביץ' </a:t>
            </a:r>
            <a:r>
              <a:rPr lang="he-IL" sz="2000" b="0" i="0" dirty="0" err="1">
                <a:solidFill>
                  <a:srgbClr val="000000"/>
                </a:solidFill>
                <a:effectLst/>
                <a:latin typeface="Alef" panose="00000500000000000000" pitchFamily="2" charset="-79"/>
                <a:cs typeface="Alef" panose="00000500000000000000" pitchFamily="2" charset="-79"/>
              </a:rPr>
              <a:t>היתה</a:t>
            </a:r>
            <a:r>
              <a:rPr lang="he-IL" sz="2000" b="0" i="0" dirty="0">
                <a:solidFill>
                  <a:srgbClr val="000000"/>
                </a:solidFill>
                <a:effectLst/>
                <a:latin typeface="Alef" panose="00000500000000000000" pitchFamily="2" charset="-79"/>
                <a:cs typeface="Alef" panose="00000500000000000000" pitchFamily="2" charset="-79"/>
              </a:rPr>
              <a:t> הראשונה שהפכה את קשר העין לנושא בעבודתה. </a:t>
            </a:r>
            <a:br>
              <a:rPr lang="he-IL" sz="2000" b="0" i="0" dirty="0">
                <a:solidFill>
                  <a:srgbClr val="000000"/>
                </a:solidFill>
                <a:effectLst/>
                <a:latin typeface="Alef" panose="00000500000000000000" pitchFamily="2" charset="-79"/>
                <a:cs typeface="Alef" panose="00000500000000000000" pitchFamily="2" charset="-79"/>
              </a:rPr>
            </a:br>
            <a:br>
              <a:rPr lang="he-IL" sz="2000" b="0" i="0" dirty="0">
                <a:solidFill>
                  <a:srgbClr val="000000"/>
                </a:solidFill>
                <a:effectLst/>
                <a:latin typeface="Alef" panose="00000500000000000000" pitchFamily="2" charset="-79"/>
                <a:cs typeface="Alef" panose="00000500000000000000" pitchFamily="2" charset="-79"/>
              </a:rPr>
            </a:br>
            <a:r>
              <a:rPr lang="he-IL" sz="2000" b="0" i="0" dirty="0">
                <a:solidFill>
                  <a:srgbClr val="000000"/>
                </a:solidFill>
                <a:effectLst/>
                <a:latin typeface="Alef" panose="00000500000000000000" pitchFamily="2" charset="-79"/>
                <a:cs typeface="Alef" panose="00000500000000000000" pitchFamily="2" charset="-79"/>
              </a:rPr>
              <a:t>במיצג "</a:t>
            </a:r>
            <a:r>
              <a:rPr lang="he-IL" sz="2000" b="0" i="0" dirty="0" err="1">
                <a:solidFill>
                  <a:srgbClr val="000000"/>
                </a:solidFill>
                <a:effectLst/>
                <a:latin typeface="Alef" panose="00000500000000000000" pitchFamily="2" charset="-79"/>
                <a:cs typeface="Alef" panose="00000500000000000000" pitchFamily="2" charset="-79"/>
              </a:rPr>
              <a:t>האמנית</a:t>
            </a:r>
            <a:r>
              <a:rPr lang="he-IL" sz="2000" b="0" i="0" dirty="0">
                <a:solidFill>
                  <a:srgbClr val="000000"/>
                </a:solidFill>
                <a:effectLst/>
                <a:latin typeface="Alef" panose="00000500000000000000" pitchFamily="2" charset="-79"/>
                <a:cs typeface="Alef" panose="00000500000000000000" pitchFamily="2" charset="-79"/>
              </a:rPr>
              <a:t> נוכחת" (2010) היא ישבה שלושה חודשים במוזיאון לאמנות מודרנית </a:t>
            </a:r>
            <a:r>
              <a:rPr lang="he-IL" sz="2000" b="0" i="0" dirty="0" err="1">
                <a:solidFill>
                  <a:srgbClr val="000000"/>
                </a:solidFill>
                <a:effectLst/>
                <a:latin typeface="Alef" panose="00000500000000000000" pitchFamily="2" charset="-79"/>
                <a:cs typeface="Alef" panose="00000500000000000000" pitchFamily="2" charset="-79"/>
              </a:rPr>
              <a:t>בניו־יורק</a:t>
            </a:r>
            <a:r>
              <a:rPr lang="he-IL" sz="2000" b="0" i="0" dirty="0">
                <a:solidFill>
                  <a:srgbClr val="000000"/>
                </a:solidFill>
                <a:effectLst/>
                <a:latin typeface="Alef" panose="00000500000000000000" pitchFamily="2" charset="-79"/>
                <a:cs typeface="Alef" panose="00000500000000000000" pitchFamily="2" charset="-79"/>
              </a:rPr>
              <a:t> והתבוננה דקה ארוכה בתשומת לב במי שישב מולה. </a:t>
            </a:r>
            <a:br>
              <a:rPr lang="he-IL" sz="2000" b="0" i="0" dirty="0">
                <a:solidFill>
                  <a:srgbClr val="000000"/>
                </a:solidFill>
                <a:effectLst/>
                <a:latin typeface="Alef" panose="00000500000000000000" pitchFamily="2" charset="-79"/>
                <a:cs typeface="Alef" panose="00000500000000000000" pitchFamily="2" charset="-79"/>
              </a:rPr>
            </a:br>
            <a:br>
              <a:rPr lang="he-IL" sz="2000" b="0" i="0" dirty="0">
                <a:solidFill>
                  <a:srgbClr val="000000"/>
                </a:solidFill>
                <a:effectLst/>
                <a:latin typeface="Alef" panose="00000500000000000000" pitchFamily="2" charset="-79"/>
                <a:cs typeface="Alef" panose="00000500000000000000" pitchFamily="2" charset="-79"/>
              </a:rPr>
            </a:br>
            <a:r>
              <a:rPr lang="he-IL" sz="2000" b="1" i="0" dirty="0">
                <a:solidFill>
                  <a:srgbClr val="000000"/>
                </a:solidFill>
                <a:effectLst/>
                <a:latin typeface="Alef" panose="00000500000000000000" pitchFamily="2" charset="-79"/>
                <a:cs typeface="Alef" panose="00000500000000000000" pitchFamily="2" charset="-79"/>
              </a:rPr>
              <a:t>האם גם אתם נוהגים להביט בעיניים של מי שעומד </a:t>
            </a:r>
            <a:r>
              <a:rPr lang="he-IL" sz="2000" b="1" i="0" dirty="0" err="1">
                <a:solidFill>
                  <a:srgbClr val="000000"/>
                </a:solidFill>
                <a:effectLst/>
                <a:latin typeface="Alef" panose="00000500000000000000" pitchFamily="2" charset="-79"/>
                <a:cs typeface="Alef" panose="00000500000000000000" pitchFamily="2" charset="-79"/>
              </a:rPr>
              <a:t>מולכן.ם</a:t>
            </a:r>
            <a:r>
              <a:rPr lang="he-IL" sz="2000" b="1" i="0" dirty="0">
                <a:solidFill>
                  <a:srgbClr val="000000"/>
                </a:solidFill>
                <a:effectLst/>
                <a:latin typeface="Alef" panose="00000500000000000000" pitchFamily="2" charset="-79"/>
                <a:cs typeface="Alef" panose="00000500000000000000" pitchFamily="2" charset="-79"/>
              </a:rPr>
              <a:t>?</a:t>
            </a:r>
            <a:br>
              <a:rPr lang="he-IL" sz="2000" b="1" i="0" dirty="0">
                <a:solidFill>
                  <a:srgbClr val="000000"/>
                </a:solidFill>
                <a:effectLst/>
                <a:latin typeface="Alef" panose="00000500000000000000" pitchFamily="2" charset="-79"/>
                <a:cs typeface="Alef" panose="00000500000000000000" pitchFamily="2" charset="-79"/>
              </a:rPr>
            </a:br>
            <a:r>
              <a:rPr lang="he-IL" sz="2000" b="1" i="0" dirty="0">
                <a:solidFill>
                  <a:srgbClr val="000000"/>
                </a:solidFill>
                <a:effectLst/>
                <a:latin typeface="Alef" panose="00000500000000000000" pitchFamily="2" charset="-79"/>
                <a:cs typeface="Alef" panose="00000500000000000000" pitchFamily="2" charset="-79"/>
              </a:rPr>
              <a:t>אם מי אתם </a:t>
            </a:r>
            <a:r>
              <a:rPr lang="he-IL" sz="2000" b="1" i="0" dirty="0" err="1">
                <a:solidFill>
                  <a:srgbClr val="000000"/>
                </a:solidFill>
                <a:effectLst/>
                <a:latin typeface="Alef" panose="00000500000000000000" pitchFamily="2" charset="-79"/>
                <a:cs typeface="Alef" panose="00000500000000000000" pitchFamily="2" charset="-79"/>
              </a:rPr>
              <a:t>הייתן.ם</a:t>
            </a:r>
            <a:r>
              <a:rPr lang="he-IL" sz="2000" b="1" i="0" dirty="0">
                <a:solidFill>
                  <a:srgbClr val="000000"/>
                </a:solidFill>
                <a:effectLst/>
                <a:latin typeface="Alef" panose="00000500000000000000" pitchFamily="2" charset="-79"/>
                <a:cs typeface="Alef" panose="00000500000000000000" pitchFamily="2" charset="-79"/>
              </a:rPr>
              <a:t> </a:t>
            </a:r>
            <a:r>
              <a:rPr lang="he-IL" sz="2000" b="1" i="0" dirty="0" err="1">
                <a:solidFill>
                  <a:srgbClr val="000000"/>
                </a:solidFill>
                <a:effectLst/>
                <a:latin typeface="Alef" panose="00000500000000000000" pitchFamily="2" charset="-79"/>
                <a:cs typeface="Alef" panose="00000500000000000000" pitchFamily="2" charset="-79"/>
              </a:rPr>
              <a:t>רוצות.ים</a:t>
            </a:r>
            <a:r>
              <a:rPr lang="he-IL" sz="2000" b="1" i="0" dirty="0">
                <a:solidFill>
                  <a:srgbClr val="000000"/>
                </a:solidFill>
                <a:effectLst/>
                <a:latin typeface="Alef" panose="00000500000000000000" pitchFamily="2" charset="-79"/>
                <a:cs typeface="Alef" panose="00000500000000000000" pitchFamily="2" charset="-79"/>
              </a:rPr>
              <a:t> להיפגש ולמה?</a:t>
            </a:r>
            <a:endParaRPr lang="he-IL" sz="2000" b="1" dirty="0">
              <a:latin typeface="Alef" panose="00000500000000000000" pitchFamily="2" charset="-79"/>
              <a:cs typeface="Alef" panose="00000500000000000000" pitchFamily="2" charset="-79"/>
            </a:endParaRPr>
          </a:p>
        </p:txBody>
      </p:sp>
      <p:pic>
        <p:nvPicPr>
          <p:cNvPr id="4" name="מדיה מקוונת 3" title="Marina Abramovic e Ulay MoMA">
            <a:hlinkClick r:id="" action="ppaction://media"/>
            <a:extLst>
              <a:ext uri="{FF2B5EF4-FFF2-40B4-BE49-F238E27FC236}">
                <a16:creationId xmlns:a16="http://schemas.microsoft.com/office/drawing/2014/main" id="{7036031B-BDD6-4BB6-BC9D-04F7AEBEE364}"/>
              </a:ext>
            </a:extLst>
          </p:cNvPr>
          <p:cNvPicPr>
            <a:picLocks noRot="1" noChangeAspect="1"/>
          </p:cNvPicPr>
          <p:nvPr>
            <a:videoFile r:link="rId1"/>
          </p:nvPr>
        </p:nvPicPr>
        <p:blipFill>
          <a:blip r:embed="rId3"/>
          <a:stretch>
            <a:fillRect/>
          </a:stretch>
        </p:blipFill>
        <p:spPr>
          <a:xfrm>
            <a:off x="598714" y="575272"/>
            <a:ext cx="8490857" cy="5262955"/>
          </a:xfrm>
          <a:prstGeom prst="rect">
            <a:avLst/>
          </a:prstGeom>
        </p:spPr>
      </p:pic>
    </p:spTree>
    <p:extLst>
      <p:ext uri="{BB962C8B-B14F-4D97-AF65-F5344CB8AC3E}">
        <p14:creationId xmlns:p14="http://schemas.microsoft.com/office/powerpoint/2010/main" val="3123342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BAA7984-7FEC-43BE-A56B-A91EF1BC742A}"/>
              </a:ext>
            </a:extLst>
          </p:cNvPr>
          <p:cNvSpPr>
            <a:spLocks noGrp="1"/>
          </p:cNvSpPr>
          <p:nvPr>
            <p:ph type="title"/>
          </p:nvPr>
        </p:nvSpPr>
        <p:spPr>
          <a:xfrm>
            <a:off x="6457951" y="209550"/>
            <a:ext cx="5467349" cy="6743700"/>
          </a:xfrm>
        </p:spPr>
        <p:txBody>
          <a:bodyPr>
            <a:normAutofit fontScale="90000"/>
          </a:bodyPr>
          <a:lstStyle/>
          <a:p>
            <a:pPr>
              <a:lnSpc>
                <a:spcPct val="115000"/>
              </a:lnSpc>
              <a:spcAft>
                <a:spcPts val="800"/>
              </a:spcAft>
            </a:pPr>
            <a:r>
              <a:rPr lang="en-US" sz="1800" b="1" dirty="0" err="1">
                <a:effectLst/>
                <a:latin typeface="Arial" panose="020B0604020202020204" pitchFamily="34" charset="0"/>
                <a:ea typeface="Calibri" panose="020F0502020204030204" pitchFamily="34" charset="0"/>
                <a:cs typeface="Arial" panose="020B0604020202020204" pitchFamily="34" charset="0"/>
              </a:rPr>
              <a:t>Rirkrit</a:t>
            </a:r>
            <a:r>
              <a:rPr lang="en-US" sz="1800" b="1" dirty="0">
                <a:effectLst/>
                <a:latin typeface="Arial" panose="020B0604020202020204" pitchFamily="34" charset="0"/>
                <a:ea typeface="Calibri" panose="020F0502020204030204" pitchFamily="34" charset="0"/>
                <a:cs typeface="Arial" panose="020B0604020202020204" pitchFamily="34" charset="0"/>
              </a:rPr>
              <a:t> </a:t>
            </a:r>
            <a:r>
              <a:rPr lang="en-US" sz="2000" b="1" dirty="0" err="1">
                <a:effectLst/>
                <a:latin typeface="Arial" panose="020B0604020202020204" pitchFamily="34" charset="0"/>
                <a:ea typeface="Calibri" panose="020F0502020204030204" pitchFamily="34" charset="0"/>
                <a:cs typeface="Arial" panose="020B0604020202020204" pitchFamily="34" charset="0"/>
              </a:rPr>
              <a:t>Tiravanija</a:t>
            </a:r>
            <a:br>
              <a:rPr lang="he-IL" sz="2000" dirty="0">
                <a:effectLst/>
                <a:latin typeface="Arial" panose="020B0604020202020204" pitchFamily="34" charset="0"/>
                <a:ea typeface="Calibri" panose="020F0502020204030204" pitchFamily="34" charset="0"/>
                <a:cs typeface="Arial" panose="020B0604020202020204" pitchFamily="34" charset="0"/>
              </a:rPr>
            </a:br>
            <a:r>
              <a:rPr lang="he-IL" sz="2000" dirty="0">
                <a:effectLst/>
                <a:latin typeface="Alef" panose="00000500000000000000" pitchFamily="2" charset="-79"/>
                <a:ea typeface="Calibri" panose="020F0502020204030204" pitchFamily="34" charset="0"/>
                <a:cs typeface="Alef" panose="00000500000000000000" pitchFamily="2" charset="-79"/>
              </a:rPr>
              <a:t>נולד בבואנוס איירס בשנת 1961 וגדל בתאילנד, אתיופיה וקנדה. מאז שנות התשעים יוצר </a:t>
            </a:r>
            <a:r>
              <a:rPr lang="he-IL" sz="2000" dirty="0" err="1">
                <a:effectLst/>
                <a:latin typeface="Alef" panose="00000500000000000000" pitchFamily="2" charset="-79"/>
                <a:ea typeface="Calibri" panose="020F0502020204030204" pitchFamily="34" charset="0"/>
                <a:cs typeface="Alef" panose="00000500000000000000" pitchFamily="2" charset="-79"/>
              </a:rPr>
              <a:t>טירווניג'ה</a:t>
            </a:r>
            <a:r>
              <a:rPr lang="he-IL" sz="2000" dirty="0">
                <a:effectLst/>
                <a:latin typeface="Alef" panose="00000500000000000000" pitchFamily="2" charset="-79"/>
                <a:ea typeface="Calibri" panose="020F0502020204030204" pitchFamily="34" charset="0"/>
                <a:cs typeface="Alef" panose="00000500000000000000" pitchFamily="2" charset="-79"/>
              </a:rPr>
              <a:t> אמנות שבמרכזה נוכחת מעורבות חברתית, באחת הסדרות הידועות ביותר שלו, שנקראת </a:t>
            </a:r>
            <a:r>
              <a:rPr lang="en-US" sz="2000" dirty="0">
                <a:effectLst/>
                <a:latin typeface="Alef" panose="00000500000000000000" pitchFamily="2" charset="-79"/>
                <a:ea typeface="Calibri" panose="020F0502020204030204" pitchFamily="34" charset="0"/>
                <a:cs typeface="Alef" panose="00000500000000000000" pitchFamily="2" charset="-79"/>
              </a:rPr>
              <a:t> Free </a:t>
            </a:r>
            <a:r>
              <a:rPr lang="he-IL" sz="2000" dirty="0">
                <a:effectLst/>
                <a:latin typeface="Alef" panose="00000500000000000000" pitchFamily="2" charset="-79"/>
                <a:ea typeface="Calibri" panose="020F0502020204030204" pitchFamily="34" charset="0"/>
                <a:cs typeface="Alef" panose="00000500000000000000" pitchFamily="2" charset="-79"/>
              </a:rPr>
              <a:t>(חופשי), הוא בישל ארוחת אורז וקארי עבור מבקרי התערוכה והגיש אוכל למבקרים בתערוכה. </a:t>
            </a:r>
            <a:br>
              <a:rPr lang="en-US" sz="2000" dirty="0">
                <a:effectLst/>
                <a:latin typeface="Alef" panose="00000500000000000000" pitchFamily="2" charset="-79"/>
                <a:ea typeface="Calibri" panose="020F0502020204030204" pitchFamily="34" charset="0"/>
                <a:cs typeface="Alef" panose="00000500000000000000" pitchFamily="2" charset="-79"/>
              </a:rPr>
            </a:br>
            <a:r>
              <a:rPr lang="he-IL" sz="2000" dirty="0">
                <a:effectLst/>
                <a:latin typeface="Alef" panose="00000500000000000000" pitchFamily="2" charset="-79"/>
                <a:ea typeface="Calibri" panose="020F0502020204030204" pitchFamily="34" charset="0"/>
                <a:cs typeface="Alef" panose="00000500000000000000" pitchFamily="2" charset="-79"/>
              </a:rPr>
              <a:t>חלוקת המזון בחינם וההצעה לשבת עם חברים בחלל הגלריה ולחלוק ארוחה, לדבר אחד עם השני, זאת היצירה האמנותית. הקהל לא משתתף באמנות, הוא היצירה עצמה, הוא יוצר את האמנות. המבקרים מתקשרים עם חבריהם ועם האנשים סביבם, הם לא מסתכלים על יצירת האמנות אלא הם הופכים ליצירה. ערבוב הגבולות בין המציאות לאמנות מתרחש ביצירה של </a:t>
            </a:r>
            <a:r>
              <a:rPr lang="he-IL" sz="2000" dirty="0" err="1">
                <a:solidFill>
                  <a:srgbClr val="222222"/>
                </a:solidFill>
                <a:effectLst/>
                <a:latin typeface="Alef" panose="00000500000000000000" pitchFamily="2" charset="-79"/>
                <a:ea typeface="Calibri" panose="020F0502020204030204" pitchFamily="34" charset="0"/>
                <a:cs typeface="Alef" panose="00000500000000000000" pitchFamily="2" charset="-79"/>
              </a:rPr>
              <a:t>טיראוניג׳ה</a:t>
            </a:r>
            <a:r>
              <a:rPr lang="he-IL" sz="2000" dirty="0">
                <a:solidFill>
                  <a:srgbClr val="222222"/>
                </a:solidFill>
                <a:effectLst/>
                <a:latin typeface="Alef" panose="00000500000000000000" pitchFamily="2" charset="-79"/>
                <a:ea typeface="Calibri" panose="020F0502020204030204" pitchFamily="34" charset="0"/>
                <a:cs typeface="Alef" panose="00000500000000000000" pitchFamily="2" charset="-79"/>
              </a:rPr>
              <a:t>.</a:t>
            </a:r>
            <a:br>
              <a:rPr lang="en-US" sz="2000" dirty="0">
                <a:effectLst/>
                <a:latin typeface="Alef" panose="00000500000000000000" pitchFamily="2" charset="-79"/>
                <a:ea typeface="Calibri" panose="020F0502020204030204" pitchFamily="34" charset="0"/>
                <a:cs typeface="Alef" panose="00000500000000000000" pitchFamily="2" charset="-79"/>
              </a:rPr>
            </a:br>
            <a:r>
              <a:rPr lang="he-IL" sz="2000" dirty="0">
                <a:solidFill>
                  <a:srgbClr val="222222"/>
                </a:solidFill>
                <a:effectLst/>
                <a:latin typeface="Alef" panose="00000500000000000000" pitchFamily="2" charset="-79"/>
                <a:ea typeface="Calibri" panose="020F0502020204030204" pitchFamily="34" charset="0"/>
                <a:cs typeface="Alef" panose="00000500000000000000" pitchFamily="2" charset="-79"/>
              </a:rPr>
              <a:t>כפי שמרסל </a:t>
            </a:r>
            <a:r>
              <a:rPr lang="he-IL" sz="2000" dirty="0" err="1">
                <a:solidFill>
                  <a:srgbClr val="222222"/>
                </a:solidFill>
                <a:effectLst/>
                <a:latin typeface="Alef" panose="00000500000000000000" pitchFamily="2" charset="-79"/>
                <a:ea typeface="Calibri" panose="020F0502020204030204" pitchFamily="34" charset="0"/>
                <a:cs typeface="Alef" panose="00000500000000000000" pitchFamily="2" charset="-79"/>
              </a:rPr>
              <a:t>דושאן</a:t>
            </a:r>
            <a:r>
              <a:rPr lang="he-IL" sz="2000" dirty="0">
                <a:solidFill>
                  <a:srgbClr val="222222"/>
                </a:solidFill>
                <a:effectLst/>
                <a:latin typeface="Alef" panose="00000500000000000000" pitchFamily="2" charset="-79"/>
                <a:ea typeface="Calibri" panose="020F0502020204030204" pitchFamily="34" charset="0"/>
                <a:cs typeface="Alef" panose="00000500000000000000" pitchFamily="2" charset="-79"/>
              </a:rPr>
              <a:t> טען שהאמנות היא אמנות כי האמן החליט שהיא יצירת אמנות. הפעולות של </a:t>
            </a:r>
            <a:r>
              <a:rPr lang="he-IL" sz="2000" dirty="0" err="1">
                <a:solidFill>
                  <a:srgbClr val="222222"/>
                </a:solidFill>
                <a:effectLst/>
                <a:latin typeface="Alef" panose="00000500000000000000" pitchFamily="2" charset="-79"/>
                <a:ea typeface="Calibri" panose="020F0502020204030204" pitchFamily="34" charset="0"/>
                <a:cs typeface="Alef" panose="00000500000000000000" pitchFamily="2" charset="-79"/>
              </a:rPr>
              <a:t>טיראוניג'ה</a:t>
            </a:r>
            <a:r>
              <a:rPr lang="he-IL" sz="2000" dirty="0">
                <a:solidFill>
                  <a:srgbClr val="222222"/>
                </a:solidFill>
                <a:effectLst/>
                <a:latin typeface="Alef" panose="00000500000000000000" pitchFamily="2" charset="-79"/>
                <a:ea typeface="Calibri" panose="020F0502020204030204" pitchFamily="34" charset="0"/>
                <a:cs typeface="Alef" panose="00000500000000000000" pitchFamily="2" charset="-79"/>
              </a:rPr>
              <a:t> הם אמנות כי הם מתרחשות במקום בו מציגים אמנות וכי כך החליט האמן. העבודה הזאת שמחה את הקהל ויש בה פן חברתי ושיתופי. </a:t>
            </a:r>
            <a:br>
              <a:rPr lang="en-US" sz="2000" dirty="0">
                <a:effectLst/>
                <a:latin typeface="Alef" panose="00000500000000000000" pitchFamily="2" charset="-79"/>
                <a:ea typeface="Calibri" panose="020F0502020204030204" pitchFamily="34" charset="0"/>
                <a:cs typeface="Alef" panose="00000500000000000000" pitchFamily="2" charset="-79"/>
              </a:rPr>
            </a:br>
            <a:endParaRPr lang="he-IL" sz="2000" dirty="0">
              <a:latin typeface="Alef" panose="00000500000000000000" pitchFamily="2" charset="-79"/>
              <a:cs typeface="Alef" panose="00000500000000000000" pitchFamily="2" charset="-79"/>
            </a:endParaRPr>
          </a:p>
        </p:txBody>
      </p:sp>
      <p:pic>
        <p:nvPicPr>
          <p:cNvPr id="4" name="תמונה 3" descr="תמונה שמכילה טקסט, קומה, מקורה, עמוס&#10;&#10;התיאור נוצר באופן אוטומטי">
            <a:extLst>
              <a:ext uri="{FF2B5EF4-FFF2-40B4-BE49-F238E27FC236}">
                <a16:creationId xmlns:a16="http://schemas.microsoft.com/office/drawing/2014/main" id="{A964480F-E54C-45DD-A6CE-DD4B63697E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050" y="910114"/>
            <a:ext cx="6268901" cy="4703733"/>
          </a:xfrm>
          <a:prstGeom prst="rect">
            <a:avLst/>
          </a:prstGeom>
        </p:spPr>
      </p:pic>
    </p:spTree>
    <p:extLst>
      <p:ext uri="{BB962C8B-B14F-4D97-AF65-F5344CB8AC3E}">
        <p14:creationId xmlns:p14="http://schemas.microsoft.com/office/powerpoint/2010/main" val="3474170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מדיה מקוונת 3" title="Rirkrit Tiravanija | Untitled (Free/Still)">
            <a:hlinkClick r:id="" action="ppaction://media"/>
            <a:extLst>
              <a:ext uri="{FF2B5EF4-FFF2-40B4-BE49-F238E27FC236}">
                <a16:creationId xmlns:a16="http://schemas.microsoft.com/office/drawing/2014/main" id="{2D42DA75-D3BB-D61F-0C08-81C235A20E13}"/>
              </a:ext>
            </a:extLst>
          </p:cNvPr>
          <p:cNvPicPr>
            <a:picLocks noGrp="1" noRot="1" noChangeAspect="1"/>
          </p:cNvPicPr>
          <p:nvPr>
            <p:ph idx="1"/>
            <a:videoFile r:link="rId1"/>
          </p:nvPr>
        </p:nvPicPr>
        <p:blipFill>
          <a:blip r:embed="rId3"/>
          <a:stretch>
            <a:fillRect/>
          </a:stretch>
        </p:blipFill>
        <p:spPr>
          <a:xfrm>
            <a:off x="903023" y="590725"/>
            <a:ext cx="10385954" cy="5868461"/>
          </a:xfrm>
          <a:prstGeom prst="rect">
            <a:avLst/>
          </a:prstGeom>
        </p:spPr>
      </p:pic>
    </p:spTree>
    <p:extLst>
      <p:ext uri="{BB962C8B-B14F-4D97-AF65-F5344CB8AC3E}">
        <p14:creationId xmlns:p14="http://schemas.microsoft.com/office/powerpoint/2010/main" val="1407347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BA46009-00D9-C81A-C591-C92D2276107E}"/>
              </a:ext>
            </a:extLst>
          </p:cNvPr>
          <p:cNvSpPr>
            <a:spLocks noGrp="1"/>
          </p:cNvSpPr>
          <p:nvPr>
            <p:ph type="title"/>
          </p:nvPr>
        </p:nvSpPr>
        <p:spPr>
          <a:xfrm>
            <a:off x="838200" y="365125"/>
            <a:ext cx="10969978" cy="1678164"/>
          </a:xfrm>
        </p:spPr>
        <p:txBody>
          <a:bodyPr>
            <a:normAutofit/>
          </a:bodyPr>
          <a:lstStyle/>
          <a:p>
            <a:r>
              <a:rPr lang="he-IL" sz="2400" b="1" dirty="0">
                <a:latin typeface="Alef" panose="00000500000000000000" pitchFamily="2" charset="-79"/>
                <a:cs typeface="Alef" panose="00000500000000000000" pitchFamily="2" charset="-79"/>
              </a:rPr>
              <a:t>משימה:</a:t>
            </a:r>
            <a:r>
              <a:rPr lang="he-IL" sz="2400" dirty="0">
                <a:latin typeface="Alef" panose="00000500000000000000" pitchFamily="2" charset="-79"/>
                <a:cs typeface="Alef" panose="00000500000000000000" pitchFamily="2" charset="-79"/>
              </a:rPr>
              <a:t> חשבו על פעולה יומיומית המחברת ויוצרת קשר בין אנשים שניתן לעשות אותה במרחב של המוזיאון או להפך פעולה אמנותית שניתן לעשות במרחב הציבורי. </a:t>
            </a:r>
            <a:br>
              <a:rPr lang="he-IL" sz="2400" dirty="0">
                <a:latin typeface="Alef" panose="00000500000000000000" pitchFamily="2" charset="-79"/>
                <a:cs typeface="Alef" panose="00000500000000000000" pitchFamily="2" charset="-79"/>
              </a:rPr>
            </a:br>
            <a:br>
              <a:rPr lang="he-IL" sz="2400" dirty="0">
                <a:latin typeface="Alef" panose="00000500000000000000" pitchFamily="2" charset="-79"/>
                <a:cs typeface="Alef" panose="00000500000000000000" pitchFamily="2" charset="-79"/>
              </a:rPr>
            </a:br>
            <a:r>
              <a:rPr lang="he-IL" sz="2400" dirty="0">
                <a:latin typeface="Alef" panose="00000500000000000000" pitchFamily="2" charset="-79"/>
                <a:cs typeface="Alef" panose="00000500000000000000" pitchFamily="2" charset="-79"/>
              </a:rPr>
              <a:t>כדאי לבצע את הפעולות...או לתכנן את הפעולות </a:t>
            </a:r>
            <a:r>
              <a:rPr lang="he-IL" sz="2400">
                <a:latin typeface="Alef" panose="00000500000000000000" pitchFamily="2" charset="-79"/>
                <a:cs typeface="Alef" panose="00000500000000000000" pitchFamily="2" charset="-79"/>
              </a:rPr>
              <a:t>יחד כקבוצה...</a:t>
            </a:r>
            <a:endParaRPr lang="he-IL" sz="2400" dirty="0">
              <a:latin typeface="Alef" panose="00000500000000000000" pitchFamily="2" charset="-79"/>
              <a:cs typeface="Alef" panose="00000500000000000000" pitchFamily="2" charset="-79"/>
            </a:endParaRPr>
          </a:p>
        </p:txBody>
      </p:sp>
      <p:pic>
        <p:nvPicPr>
          <p:cNvPr id="4" name="מציין מיקום תוכן 3" descr="תמונה שמכילה לבוש, הנעלה, סצנה, אשה&#10;&#10;התיאור נוצר באופן אוטומטי">
            <a:extLst>
              <a:ext uri="{FF2B5EF4-FFF2-40B4-BE49-F238E27FC236}">
                <a16:creationId xmlns:a16="http://schemas.microsoft.com/office/drawing/2014/main" id="{31CDA7F6-F9C9-0E6A-6428-C946E58D4B7B}"/>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7633" r="27115" b="-2"/>
          <a:stretch/>
        </p:blipFill>
        <p:spPr bwMode="auto">
          <a:xfrm>
            <a:off x="8144316" y="2271035"/>
            <a:ext cx="3913168" cy="3974739"/>
          </a:xfrm>
          <a:prstGeom prst="rect">
            <a:avLst/>
          </a:prstGeom>
          <a:noFill/>
        </p:spPr>
      </p:pic>
      <p:pic>
        <p:nvPicPr>
          <p:cNvPr id="5" name="תמונה 4" descr="תמונה שמכילה רצפה, בתוך מבנה, שולחן, נר&#10;&#10;התיאור נוצר באופן אוטומטי">
            <a:extLst>
              <a:ext uri="{FF2B5EF4-FFF2-40B4-BE49-F238E27FC236}">
                <a16:creationId xmlns:a16="http://schemas.microsoft.com/office/drawing/2014/main" id="{5D2B5E7C-55DF-2CE5-7B38-6769CD28284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0589" r="14009" b="2"/>
          <a:stretch/>
        </p:blipFill>
        <p:spPr bwMode="auto">
          <a:xfrm>
            <a:off x="4095086" y="2271035"/>
            <a:ext cx="3914817" cy="3974738"/>
          </a:xfrm>
          <a:prstGeom prst="rect">
            <a:avLst/>
          </a:prstGeom>
          <a:noFill/>
        </p:spPr>
      </p:pic>
      <p:pic>
        <p:nvPicPr>
          <p:cNvPr id="6" name="תמונה 5" descr="תמונה שמכילה הנעלה, לבוש, אדם, אנשים&#10;&#10;התיאור נוצר באופן אוטומטי">
            <a:extLst>
              <a:ext uri="{FF2B5EF4-FFF2-40B4-BE49-F238E27FC236}">
                <a16:creationId xmlns:a16="http://schemas.microsoft.com/office/drawing/2014/main" id="{254605BD-D633-B218-0034-1DD2E1811CBF}"/>
              </a:ext>
            </a:extLst>
          </p:cNvPr>
          <p:cNvPicPr>
            <a:picLocks noChangeAspect="1"/>
          </p:cNvPicPr>
          <p:nvPr/>
        </p:nvPicPr>
        <p:blipFill rotWithShape="1">
          <a:blip r:embed="rId4">
            <a:extLst>
              <a:ext uri="{28A0092B-C50C-407E-A947-70E740481C1C}">
                <a14:useLocalDpi xmlns:a14="http://schemas.microsoft.com/office/drawing/2010/main" val="0"/>
              </a:ext>
            </a:extLst>
          </a:blip>
          <a:srcRect l="11032" r="23426"/>
          <a:stretch/>
        </p:blipFill>
        <p:spPr>
          <a:xfrm>
            <a:off x="45855" y="2271035"/>
            <a:ext cx="3914818" cy="3974739"/>
          </a:xfrm>
          <a:prstGeom prst="rect">
            <a:avLst/>
          </a:prstGeom>
        </p:spPr>
      </p:pic>
    </p:spTree>
    <p:extLst>
      <p:ext uri="{BB962C8B-B14F-4D97-AF65-F5344CB8AC3E}">
        <p14:creationId xmlns:p14="http://schemas.microsoft.com/office/powerpoint/2010/main" val="1328994057"/>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624</Words>
  <Application>Microsoft Office PowerPoint</Application>
  <PresentationFormat>מסך רחב</PresentationFormat>
  <Paragraphs>15</Paragraphs>
  <Slides>9</Slides>
  <Notes>0</Notes>
  <HiddenSlides>0</HiddenSlides>
  <MMClips>2</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9</vt:i4>
      </vt:variant>
    </vt:vector>
  </HeadingPairs>
  <TitlesOfParts>
    <vt:vector size="16" baseType="lpstr">
      <vt:lpstr>Alef</vt:lpstr>
      <vt:lpstr>Arial</vt:lpstr>
      <vt:lpstr>Calibri</vt:lpstr>
      <vt:lpstr>Calibri Light</vt:lpstr>
      <vt:lpstr>simplerregular</vt:lpstr>
      <vt:lpstr>Times New Roman</vt:lpstr>
      <vt:lpstr>ערכת נושא Office</vt:lpstr>
      <vt:lpstr>מצגת של PowerPoint‏</vt:lpstr>
      <vt:lpstr>אמנות השתתפותית, כאשר אמנים מבקשים מהצופים להפוך להיות חלק מהיצירה. אמנות השתתפותית נוצרה כבר באמנות הדאדא והפלוקסוס, ההשתתפות של הקהל ביצירה והפיכתו לחלק אינטגרלי מהיצירה, בלעדיו יצירת האמנות איננה מתקיימת.    דווקא בעולם של מסכים שואפים אמנים לחזור לחוויות מישושיות ופיזיות, כדי להחזיר אותנו לגוף שלנו וכדי ליצור אינטראקציות אנושיות.</vt:lpstr>
      <vt:lpstr>עינת אמיר, מתי בפעם האחרונה, 2019, מייצב משתף קהל</vt:lpstr>
      <vt:lpstr>עינת אמיר, מתי בפעם האחרונה, 2019, מייצב משתף קהל</vt:lpstr>
      <vt:lpstr>מפגש ופעולה – צילום וידיאו  1. התלמיד מכין רשימת פעולות שאפשר לעשות עם אחד מבני הבית או עם חבר: כמו משחק מראה - אחד מול השני עושים את אותה פעולה: להרים ידים, לשים ידים על הראש, לעמוד על רגל אחת וכד' להתחבק, לעמוד על הראש, לשכב על הגב ולחבר רגלים בתנועה. מחליטים על זמן שעושים כל פעולה ואז מחליפים – הפעולות מתועדות בוידיאו ללא סאונד.   2.  מכינים שאלות ויושבים אחד מול השני אחד מרים פתק ושואל שאלה והשני עונה בפנטומימה. הפעולה מצולמת בוידיאו. (צריך לחשוב על מיקום המצלמה, מה נכנס לפריים ומה לא).            </vt:lpstr>
      <vt:lpstr>האמנית מרינה אברמוביץ' היתה הראשונה שהפכה את קשר העין לנושא בעבודתה.   במיצג "האמנית נוכחת" (2010) היא ישבה שלושה חודשים במוזיאון לאמנות מודרנית בניו־יורק והתבוננה דקה ארוכה בתשומת לב במי שישב מולה.   האם גם אתם נוהגים להביט בעיניים של מי שעומד מולכן.ם? אם מי אתם הייתן.ם רוצות.ים להיפגש ולמה?</vt:lpstr>
      <vt:lpstr>Rirkrit Tiravanija נולד בבואנוס איירס בשנת 1961 וגדל בתאילנד, אתיופיה וקנדה. מאז שנות התשעים יוצר טירווניג'ה אמנות שבמרכזה נוכחת מעורבות חברתית, באחת הסדרות הידועות ביותר שלו, שנקראת  Free (חופשי), הוא בישל ארוחת אורז וקארי עבור מבקרי התערוכה והגיש אוכל למבקרים בתערוכה.  חלוקת המזון בחינם וההצעה לשבת עם חברים בחלל הגלריה ולחלוק ארוחה, לדבר אחד עם השני, זאת היצירה האמנותית. הקהל לא משתתף באמנות, הוא היצירה עצמה, הוא יוצר את האמנות. המבקרים מתקשרים עם חבריהם ועם האנשים סביבם, הם לא מסתכלים על יצירת האמנות אלא הם הופכים ליצירה. ערבוב הגבולות בין המציאות לאמנות מתרחש ביצירה של טיראוניג׳ה. כפי שמרסל דושאן טען שהאמנות היא אמנות כי האמן החליט שהיא יצירת אמנות. הפעולות של טיראוניג'ה הם אמנות כי הם מתרחשות במקום בו מציגים אמנות וכי כך החליט האמן. העבודה הזאת שמחה את הקהל ויש בה פן חברתי ושיתופי.  </vt:lpstr>
      <vt:lpstr>מצגת של PowerPoint‏</vt:lpstr>
      <vt:lpstr>משימה: חשבו על פעולה יומיומית המחברת ויוצרת קשר בין אנשים שניתן לעשות אותה במרחב של המוזיאון או להפך פעולה אמנותית שניתן לעשות במרחב הציבורי.   כדאי לבצע את הפעולות...או לתכנן את הפעולות יחד כקבוצה...</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ורד סרוקה</dc:creator>
  <cp:lastModifiedBy>ורד סרוקה</cp:lastModifiedBy>
  <cp:revision>3</cp:revision>
  <dcterms:created xsi:type="dcterms:W3CDTF">2023-10-12T15:30:47Z</dcterms:created>
  <dcterms:modified xsi:type="dcterms:W3CDTF">2023-10-12T17:53:56Z</dcterms:modified>
</cp:coreProperties>
</file>